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3666" r:id="rId2"/>
    <p:sldMasterId id="2147483654" r:id="rId3"/>
  </p:sldMasterIdLst>
  <p:notesMasterIdLst>
    <p:notesMasterId r:id="rId16"/>
  </p:notesMasterIdLst>
  <p:sldIdLst>
    <p:sldId id="256" r:id="rId4"/>
    <p:sldId id="301" r:id="rId5"/>
    <p:sldId id="319" r:id="rId6"/>
    <p:sldId id="320" r:id="rId7"/>
    <p:sldId id="289" r:id="rId8"/>
    <p:sldId id="269" r:id="rId9"/>
    <p:sldId id="298" r:id="rId10"/>
    <p:sldId id="313" r:id="rId11"/>
    <p:sldId id="314" r:id="rId12"/>
    <p:sldId id="315" r:id="rId13"/>
    <p:sldId id="316" r:id="rId14"/>
    <p:sldId id="317" r:id="rId15"/>
  </p:sldIdLst>
  <p:sldSz cx="10058400" cy="7772400"/>
  <p:notesSz cx="10058400" cy="7772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DDE"/>
    <a:srgbClr val="FBFBFB"/>
    <a:srgbClr val="F3CBDC"/>
    <a:srgbClr val="C00000"/>
    <a:srgbClr val="5A4F89"/>
    <a:srgbClr val="57538C"/>
    <a:srgbClr val="5C599A"/>
    <a:srgbClr val="95C8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66" d="100"/>
          <a:sy n="66" d="100"/>
        </p:scale>
        <p:origin x="-918" y="-10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45905699950098E-2"/>
          <c:y val="0.32928356725731001"/>
          <c:w val="0.47697542522041197"/>
          <c:h val="0.444310403216264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6.1426817772743003E-2"/>
                  <c:y val="0.1005026088447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Zero Days</c:v>
                </c:pt>
                <c:pt idx="1">
                  <c:v>1-4 Days</c:v>
                </c:pt>
                <c:pt idx="2">
                  <c:v>11-21 Days</c:v>
                </c:pt>
                <c:pt idx="3">
                  <c:v>21+ Days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638815000583799"/>
          <c:y val="0.78172366756825595"/>
          <c:w val="0.23413166265032101"/>
          <c:h val="0.208917348511798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Raleway" panose="020B05030301010600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78D6F-4602-B44C-BCD8-1446F33FC207}" type="doc">
      <dgm:prSet loTypeId="urn:microsoft.com/office/officeart/2005/8/layout/venn1" loCatId="" qsTypeId="urn:microsoft.com/office/officeart/2005/8/quickstyle/simple4" qsCatId="simple" csTypeId="urn:microsoft.com/office/officeart/2005/8/colors/colorful1" csCatId="colorful" phldr="1"/>
      <dgm:spPr/>
    </dgm:pt>
    <dgm:pt modelId="{B618F703-F034-F94D-93A5-D6B5AEE33587}">
      <dgm:prSet phldrT="[Text]" custT="1"/>
      <dgm:spPr/>
      <dgm:t>
        <a:bodyPr/>
        <a:lstStyle/>
        <a:p>
          <a:r>
            <a:rPr lang="en-US" sz="2000" dirty="0" smtClean="0"/>
            <a:t>Soda in decline</a:t>
          </a:r>
          <a:endParaRPr lang="en-US" sz="2000" dirty="0"/>
        </a:p>
      </dgm:t>
    </dgm:pt>
    <dgm:pt modelId="{AEE00DBC-F9E7-D04B-A46A-FB8AB8C22382}" type="parTrans" cxnId="{22D4FF14-7556-234F-BE27-0974612881A1}">
      <dgm:prSet/>
      <dgm:spPr/>
      <dgm:t>
        <a:bodyPr/>
        <a:lstStyle/>
        <a:p>
          <a:endParaRPr lang="en-US"/>
        </a:p>
      </dgm:t>
    </dgm:pt>
    <dgm:pt modelId="{7C394FEE-6402-264E-8C6B-34F5D2A9ACEF}" type="sibTrans" cxnId="{22D4FF14-7556-234F-BE27-0974612881A1}">
      <dgm:prSet/>
      <dgm:spPr/>
      <dgm:t>
        <a:bodyPr/>
        <a:lstStyle/>
        <a:p>
          <a:endParaRPr lang="en-US"/>
        </a:p>
      </dgm:t>
    </dgm:pt>
    <dgm:pt modelId="{75364C29-EA4F-9446-AF7E-2D48E05D2A8F}">
      <dgm:prSet phldrT="[Text]" custT="1"/>
      <dgm:spPr/>
      <dgm:t>
        <a:bodyPr/>
        <a:lstStyle/>
        <a:p>
          <a:r>
            <a:rPr lang="en-US" sz="2000" dirty="0" smtClean="0"/>
            <a:t>Juice in decline </a:t>
          </a:r>
          <a:endParaRPr lang="en-US" sz="2000" dirty="0"/>
        </a:p>
      </dgm:t>
    </dgm:pt>
    <dgm:pt modelId="{07303565-1EFC-0343-9AAF-41C6A804A183}" type="parTrans" cxnId="{B94DDA4D-9583-F542-986B-11C78A4C5B9B}">
      <dgm:prSet/>
      <dgm:spPr/>
      <dgm:t>
        <a:bodyPr/>
        <a:lstStyle/>
        <a:p>
          <a:endParaRPr lang="en-US"/>
        </a:p>
      </dgm:t>
    </dgm:pt>
    <dgm:pt modelId="{2A6FA1BF-4FFC-3E4D-B4C3-F5DFFEF712B2}" type="sibTrans" cxnId="{B94DDA4D-9583-F542-986B-11C78A4C5B9B}">
      <dgm:prSet/>
      <dgm:spPr/>
      <dgm:t>
        <a:bodyPr/>
        <a:lstStyle/>
        <a:p>
          <a:endParaRPr lang="en-US"/>
        </a:p>
      </dgm:t>
    </dgm:pt>
    <dgm:pt modelId="{514E701C-1D09-D349-A709-CA552218CC54}">
      <dgm:prSet phldrT="[Text]" custT="1"/>
      <dgm:spPr/>
      <dgm:t>
        <a:bodyPr/>
        <a:lstStyle/>
        <a:p>
          <a:r>
            <a:rPr lang="en-US" sz="2000" dirty="0" smtClean="0"/>
            <a:t>Cocktail Resurgence while alcohol volume in decline </a:t>
          </a:r>
          <a:endParaRPr lang="en-US" sz="2000" dirty="0"/>
        </a:p>
      </dgm:t>
    </dgm:pt>
    <dgm:pt modelId="{841F1418-1C29-0045-930D-43EF3D4ED97E}" type="parTrans" cxnId="{AE076A95-25BE-8F4F-A40E-1DDC01BCE0B9}">
      <dgm:prSet/>
      <dgm:spPr/>
      <dgm:t>
        <a:bodyPr/>
        <a:lstStyle/>
        <a:p>
          <a:endParaRPr lang="en-US"/>
        </a:p>
      </dgm:t>
    </dgm:pt>
    <dgm:pt modelId="{364F6FDD-7597-7349-9BDC-BAE841E8C153}" type="sibTrans" cxnId="{AE076A95-25BE-8F4F-A40E-1DDC01BCE0B9}">
      <dgm:prSet/>
      <dgm:spPr/>
      <dgm:t>
        <a:bodyPr/>
        <a:lstStyle/>
        <a:p>
          <a:endParaRPr lang="en-US"/>
        </a:p>
      </dgm:t>
    </dgm:pt>
    <dgm:pt modelId="{2CC5CBB0-3F8C-AF4C-B896-2CAEC4C3B299}">
      <dgm:prSet phldrT="[Text]" custT="1"/>
      <dgm:spPr/>
      <dgm:t>
        <a:bodyPr/>
        <a:lstStyle/>
        <a:p>
          <a:r>
            <a:rPr lang="en-US" sz="2000" dirty="0" smtClean="0"/>
            <a:t>Experiential</a:t>
          </a:r>
          <a:endParaRPr lang="en-US" sz="2000" dirty="0"/>
        </a:p>
      </dgm:t>
    </dgm:pt>
    <dgm:pt modelId="{E0B43D37-0FAE-0946-9E61-D4EAEAE6D5E0}" type="parTrans" cxnId="{08D7C546-2D3C-D046-87E4-B71324045080}">
      <dgm:prSet/>
      <dgm:spPr/>
      <dgm:t>
        <a:bodyPr/>
        <a:lstStyle/>
        <a:p>
          <a:endParaRPr lang="en-US"/>
        </a:p>
      </dgm:t>
    </dgm:pt>
    <dgm:pt modelId="{284286FA-7860-0248-9673-7E7FB134215B}" type="sibTrans" cxnId="{08D7C546-2D3C-D046-87E4-B71324045080}">
      <dgm:prSet/>
      <dgm:spPr/>
      <dgm:t>
        <a:bodyPr/>
        <a:lstStyle/>
        <a:p>
          <a:endParaRPr lang="en-US"/>
        </a:p>
      </dgm:t>
    </dgm:pt>
    <dgm:pt modelId="{501C3FBC-F00A-9644-A73E-49C11C3EBCF1}">
      <dgm:prSet phldrT="[Text]" custT="1"/>
      <dgm:spPr/>
      <dgm:t>
        <a:bodyPr/>
        <a:lstStyle/>
        <a:p>
          <a:r>
            <a:rPr lang="en-US" sz="2000" dirty="0" smtClean="0"/>
            <a:t>Evolving Tastes</a:t>
          </a:r>
          <a:endParaRPr lang="en-US" sz="2000" dirty="0"/>
        </a:p>
      </dgm:t>
    </dgm:pt>
    <dgm:pt modelId="{3F59EFFE-4C3B-1E45-A820-640A87C14845}" type="parTrans" cxnId="{59BCC922-16B4-3043-BB92-4ECC60079A17}">
      <dgm:prSet/>
      <dgm:spPr/>
      <dgm:t>
        <a:bodyPr/>
        <a:lstStyle/>
        <a:p>
          <a:endParaRPr lang="en-US"/>
        </a:p>
      </dgm:t>
    </dgm:pt>
    <dgm:pt modelId="{0AB9AC4E-FE72-0949-867A-51BA444B4577}" type="sibTrans" cxnId="{59BCC922-16B4-3043-BB92-4ECC60079A17}">
      <dgm:prSet/>
      <dgm:spPr/>
      <dgm:t>
        <a:bodyPr/>
        <a:lstStyle/>
        <a:p>
          <a:endParaRPr lang="en-US"/>
        </a:p>
      </dgm:t>
    </dgm:pt>
    <dgm:pt modelId="{E6EAC7DB-A526-C64B-A173-97FD3A7C43EE}">
      <dgm:prSet phldrT="[Text]" custT="1"/>
      <dgm:spPr/>
      <dgm:t>
        <a:bodyPr/>
        <a:lstStyle/>
        <a:p>
          <a:endParaRPr lang="en-US" sz="2000" dirty="0"/>
        </a:p>
      </dgm:t>
    </dgm:pt>
    <dgm:pt modelId="{FDE5AA9E-64EF-C944-9457-AC727BA0A71A}" type="parTrans" cxnId="{92A2B143-0BFB-DA4D-B8C9-77C5FE65B016}">
      <dgm:prSet/>
      <dgm:spPr/>
      <dgm:t>
        <a:bodyPr/>
        <a:lstStyle/>
        <a:p>
          <a:endParaRPr lang="en-US"/>
        </a:p>
      </dgm:t>
    </dgm:pt>
    <dgm:pt modelId="{108E31A3-45A4-314A-9A5D-066CB2403427}" type="sibTrans" cxnId="{92A2B143-0BFB-DA4D-B8C9-77C5FE65B016}">
      <dgm:prSet/>
      <dgm:spPr/>
      <dgm:t>
        <a:bodyPr/>
        <a:lstStyle/>
        <a:p>
          <a:endParaRPr lang="en-US"/>
        </a:p>
      </dgm:t>
    </dgm:pt>
    <dgm:pt modelId="{868F15AA-BEB2-A842-B6BE-FC95D40112A8}">
      <dgm:prSet phldrT="[Text]" custT="1"/>
      <dgm:spPr/>
      <dgm:t>
        <a:bodyPr/>
        <a:lstStyle/>
        <a:p>
          <a:endParaRPr lang="en-US" sz="2000" dirty="0"/>
        </a:p>
      </dgm:t>
    </dgm:pt>
    <dgm:pt modelId="{A7332121-F5A1-554D-874E-79788C403770}" type="parTrans" cxnId="{5EE68B88-B29D-B643-82A3-430C0171E3FC}">
      <dgm:prSet/>
      <dgm:spPr/>
      <dgm:t>
        <a:bodyPr/>
        <a:lstStyle/>
        <a:p>
          <a:endParaRPr lang="en-US"/>
        </a:p>
      </dgm:t>
    </dgm:pt>
    <dgm:pt modelId="{24C8E018-76D8-9547-96A8-4FE42EA22863}" type="sibTrans" cxnId="{5EE68B88-B29D-B643-82A3-430C0171E3FC}">
      <dgm:prSet/>
      <dgm:spPr/>
      <dgm:t>
        <a:bodyPr/>
        <a:lstStyle/>
        <a:p>
          <a:endParaRPr lang="en-US"/>
        </a:p>
      </dgm:t>
    </dgm:pt>
    <dgm:pt modelId="{69C66F81-D3BE-E04F-AA4C-8E7BA11C066C}">
      <dgm:prSet phldrT="[Text]" custT="1"/>
      <dgm:spPr/>
      <dgm:t>
        <a:bodyPr/>
        <a:lstStyle/>
        <a:p>
          <a:r>
            <a:rPr lang="en-US" sz="2000" dirty="0" smtClean="0"/>
            <a:t>Health and Wellness </a:t>
          </a:r>
          <a:endParaRPr lang="en-US" sz="2000" dirty="0"/>
        </a:p>
      </dgm:t>
    </dgm:pt>
    <dgm:pt modelId="{2E0C7B0F-08A7-0E42-B3A9-096E6B184F40}" type="parTrans" cxnId="{9527E8D6-755B-8548-A731-7A1FB8257F15}">
      <dgm:prSet/>
      <dgm:spPr/>
      <dgm:t>
        <a:bodyPr/>
        <a:lstStyle/>
        <a:p>
          <a:endParaRPr lang="en-US"/>
        </a:p>
      </dgm:t>
    </dgm:pt>
    <dgm:pt modelId="{2D23A719-29B7-AB4B-A062-01604B5DF26D}" type="sibTrans" cxnId="{9527E8D6-755B-8548-A731-7A1FB8257F15}">
      <dgm:prSet/>
      <dgm:spPr/>
      <dgm:t>
        <a:bodyPr/>
        <a:lstStyle/>
        <a:p>
          <a:endParaRPr lang="en-US"/>
        </a:p>
      </dgm:t>
    </dgm:pt>
    <dgm:pt modelId="{DB0ED70E-D452-FF48-ADF0-7DD7B9852797}">
      <dgm:prSet phldrT="[Text]" custT="1"/>
      <dgm:spPr/>
      <dgm:t>
        <a:bodyPr/>
        <a:lstStyle/>
        <a:p>
          <a:endParaRPr lang="en-US" sz="2000" dirty="0"/>
        </a:p>
      </dgm:t>
    </dgm:pt>
    <dgm:pt modelId="{054BE96A-3432-2644-8DB5-A59D523AE128}" type="parTrans" cxnId="{5DAC72ED-2461-F240-A95E-6149E89D25F4}">
      <dgm:prSet/>
      <dgm:spPr/>
      <dgm:t>
        <a:bodyPr/>
        <a:lstStyle/>
        <a:p>
          <a:endParaRPr lang="en-US"/>
        </a:p>
      </dgm:t>
    </dgm:pt>
    <dgm:pt modelId="{C7C9B30B-9381-3644-ACB8-27B0C15ECB3C}" type="sibTrans" cxnId="{5DAC72ED-2461-F240-A95E-6149E89D25F4}">
      <dgm:prSet/>
      <dgm:spPr/>
      <dgm:t>
        <a:bodyPr/>
        <a:lstStyle/>
        <a:p>
          <a:endParaRPr lang="en-US"/>
        </a:p>
      </dgm:t>
    </dgm:pt>
    <dgm:pt modelId="{FD09CD9B-38C7-C640-9834-4EB3094DEFA1}">
      <dgm:prSet phldrT="[Text]" custT="1"/>
      <dgm:spPr/>
      <dgm:t>
        <a:bodyPr/>
        <a:lstStyle/>
        <a:p>
          <a:r>
            <a:rPr lang="en-US" sz="2000" dirty="0" smtClean="0"/>
            <a:t>Millennials</a:t>
          </a:r>
          <a:endParaRPr lang="en-US" sz="2000" dirty="0"/>
        </a:p>
      </dgm:t>
    </dgm:pt>
    <dgm:pt modelId="{579A3AF6-C75C-0542-833D-803028D3602E}" type="parTrans" cxnId="{23F06155-8522-C144-9A6A-DD1CA096DC4C}">
      <dgm:prSet/>
      <dgm:spPr/>
      <dgm:t>
        <a:bodyPr/>
        <a:lstStyle/>
        <a:p>
          <a:endParaRPr lang="en-US"/>
        </a:p>
      </dgm:t>
    </dgm:pt>
    <dgm:pt modelId="{D7984B6D-ECF0-6E48-8523-FFC853EC5F60}" type="sibTrans" cxnId="{23F06155-8522-C144-9A6A-DD1CA096DC4C}">
      <dgm:prSet/>
      <dgm:spPr/>
      <dgm:t>
        <a:bodyPr/>
        <a:lstStyle/>
        <a:p>
          <a:endParaRPr lang="en-US"/>
        </a:p>
      </dgm:t>
    </dgm:pt>
    <dgm:pt modelId="{0BAA779E-F3E9-4C48-B088-E034260AA22B}">
      <dgm:prSet phldrT="[Text]" custT="1"/>
      <dgm:spPr/>
      <dgm:t>
        <a:bodyPr/>
        <a:lstStyle/>
        <a:p>
          <a:endParaRPr lang="en-US"/>
        </a:p>
      </dgm:t>
    </dgm:pt>
    <dgm:pt modelId="{05AB1311-3071-1B4C-AE9E-D1DC63E705A3}" type="parTrans" cxnId="{1BF38E65-846A-AB4A-BE2D-3F4996BD8094}">
      <dgm:prSet/>
      <dgm:spPr/>
      <dgm:t>
        <a:bodyPr/>
        <a:lstStyle/>
        <a:p>
          <a:endParaRPr lang="en-US"/>
        </a:p>
      </dgm:t>
    </dgm:pt>
    <dgm:pt modelId="{C42BD4B5-86C1-5D43-9422-09243108D970}" type="sibTrans" cxnId="{1BF38E65-846A-AB4A-BE2D-3F4996BD8094}">
      <dgm:prSet/>
      <dgm:spPr/>
      <dgm:t>
        <a:bodyPr/>
        <a:lstStyle/>
        <a:p>
          <a:endParaRPr lang="en-US"/>
        </a:p>
      </dgm:t>
    </dgm:pt>
    <dgm:pt modelId="{75ADCA7A-2520-334F-933A-5BB0BF1DB777}" type="pres">
      <dgm:prSet presAssocID="{D9B78D6F-4602-B44C-BCD8-1446F33FC207}" presName="compositeShape" presStyleCnt="0">
        <dgm:presLayoutVars>
          <dgm:chMax val="7"/>
          <dgm:dir/>
          <dgm:resizeHandles val="exact"/>
        </dgm:presLayoutVars>
      </dgm:prSet>
      <dgm:spPr/>
    </dgm:pt>
    <dgm:pt modelId="{E094DA6D-EAAA-EB41-A4B4-F750E8940919}" type="pres">
      <dgm:prSet presAssocID="{B618F703-F034-F94D-93A5-D6B5AEE33587}" presName="circ1" presStyleLbl="vennNode1" presStyleIdx="0" presStyleCnt="7"/>
      <dgm:spPr/>
    </dgm:pt>
    <dgm:pt modelId="{9A7FD79D-97AD-8845-8FEB-2E81B6520FC2}" type="pres">
      <dgm:prSet presAssocID="{B618F703-F034-F94D-93A5-D6B5AEE335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CA13A-489C-7E4B-8451-E219910F14BB}" type="pres">
      <dgm:prSet presAssocID="{75364C29-EA4F-9446-AF7E-2D48E05D2A8F}" presName="circ2" presStyleLbl="vennNode1" presStyleIdx="1" presStyleCnt="7"/>
      <dgm:spPr/>
    </dgm:pt>
    <dgm:pt modelId="{E820E39A-81D3-B640-9F5D-A1C0F7162244}" type="pres">
      <dgm:prSet presAssocID="{75364C29-EA4F-9446-AF7E-2D48E05D2A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E613A-CB9C-D84C-9C67-3F80EEBDDF8E}" type="pres">
      <dgm:prSet presAssocID="{514E701C-1D09-D349-A709-CA552218CC54}" presName="circ3" presStyleLbl="vennNode1" presStyleIdx="2" presStyleCnt="7"/>
      <dgm:spPr/>
    </dgm:pt>
    <dgm:pt modelId="{7F0AAEE7-D3BF-3449-8AFA-F16B170AAD64}" type="pres">
      <dgm:prSet presAssocID="{514E701C-1D09-D349-A709-CA552218CC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57C1F-C61E-8D44-BACE-F2312466D70C}" type="pres">
      <dgm:prSet presAssocID="{2CC5CBB0-3F8C-AF4C-B896-2CAEC4C3B299}" presName="circ4" presStyleLbl="vennNode1" presStyleIdx="3" presStyleCnt="7"/>
      <dgm:spPr/>
    </dgm:pt>
    <dgm:pt modelId="{1C010141-AB52-0640-A784-5CD2B20DD966}" type="pres">
      <dgm:prSet presAssocID="{2CC5CBB0-3F8C-AF4C-B896-2CAEC4C3B29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036DC-81F2-F743-8A0A-DAB81CCB9A5F}" type="pres">
      <dgm:prSet presAssocID="{501C3FBC-F00A-9644-A73E-49C11C3EBCF1}" presName="circ5" presStyleLbl="vennNode1" presStyleIdx="4" presStyleCnt="7"/>
      <dgm:spPr/>
    </dgm:pt>
    <dgm:pt modelId="{CDF2E0E3-5A70-3D4B-A4ED-5E093338E7A3}" type="pres">
      <dgm:prSet presAssocID="{501C3FBC-F00A-9644-A73E-49C11C3EBCF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94B18-316A-A34E-923C-E5F3A8D07307}" type="pres">
      <dgm:prSet presAssocID="{69C66F81-D3BE-E04F-AA4C-8E7BA11C066C}" presName="circ6" presStyleLbl="vennNode1" presStyleIdx="5" presStyleCnt="7"/>
      <dgm:spPr/>
    </dgm:pt>
    <dgm:pt modelId="{E58D253F-9E3C-7041-BBEE-C49C851BE2A2}" type="pres">
      <dgm:prSet presAssocID="{69C66F81-D3BE-E04F-AA4C-8E7BA11C066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DD2CB-1BE2-C747-A6B2-947784D7CB19}" type="pres">
      <dgm:prSet presAssocID="{FD09CD9B-38C7-C640-9834-4EB3094DEFA1}" presName="circ7" presStyleLbl="vennNode1" presStyleIdx="6" presStyleCnt="7"/>
      <dgm:spPr/>
    </dgm:pt>
    <dgm:pt modelId="{37D96553-5866-2342-ABD0-EDE28448A1D9}" type="pres">
      <dgm:prSet presAssocID="{FD09CD9B-38C7-C640-9834-4EB3094DEFA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F6C7C-5C35-3147-AB19-5F2DF434A15F}" type="presOf" srcId="{FD09CD9B-38C7-C640-9834-4EB3094DEFA1}" destId="{37D96553-5866-2342-ABD0-EDE28448A1D9}" srcOrd="0" destOrd="0" presId="urn:microsoft.com/office/officeart/2005/8/layout/venn1"/>
    <dgm:cxn modelId="{22D4FF14-7556-234F-BE27-0974612881A1}" srcId="{D9B78D6F-4602-B44C-BCD8-1446F33FC207}" destId="{B618F703-F034-F94D-93A5-D6B5AEE33587}" srcOrd="0" destOrd="0" parTransId="{AEE00DBC-F9E7-D04B-A46A-FB8AB8C22382}" sibTransId="{7C394FEE-6402-264E-8C6B-34F5D2A9ACEF}"/>
    <dgm:cxn modelId="{8BAF4A83-A14F-7449-956D-ABEBCB2112C5}" type="presOf" srcId="{B618F703-F034-F94D-93A5-D6B5AEE33587}" destId="{9A7FD79D-97AD-8845-8FEB-2E81B6520FC2}" srcOrd="0" destOrd="0" presId="urn:microsoft.com/office/officeart/2005/8/layout/venn1"/>
    <dgm:cxn modelId="{9527E8D6-755B-8548-A731-7A1FB8257F15}" srcId="{D9B78D6F-4602-B44C-BCD8-1446F33FC207}" destId="{69C66F81-D3BE-E04F-AA4C-8E7BA11C066C}" srcOrd="5" destOrd="0" parTransId="{2E0C7B0F-08A7-0E42-B3A9-096E6B184F40}" sibTransId="{2D23A719-29B7-AB4B-A062-01604B5DF26D}"/>
    <dgm:cxn modelId="{22AB5A4D-BE69-974C-A67E-74B7C9B14EF9}" type="presOf" srcId="{D9B78D6F-4602-B44C-BCD8-1446F33FC207}" destId="{75ADCA7A-2520-334F-933A-5BB0BF1DB777}" srcOrd="0" destOrd="0" presId="urn:microsoft.com/office/officeart/2005/8/layout/venn1"/>
    <dgm:cxn modelId="{92A2B143-0BFB-DA4D-B8C9-77C5FE65B016}" srcId="{D9B78D6F-4602-B44C-BCD8-1446F33FC207}" destId="{E6EAC7DB-A526-C64B-A173-97FD3A7C43EE}" srcOrd="9" destOrd="0" parTransId="{FDE5AA9E-64EF-C944-9457-AC727BA0A71A}" sibTransId="{108E31A3-45A4-314A-9A5D-066CB2403427}"/>
    <dgm:cxn modelId="{EE5BBFD4-687A-F54E-9995-9FE04D2D5CEC}" type="presOf" srcId="{75364C29-EA4F-9446-AF7E-2D48E05D2A8F}" destId="{E820E39A-81D3-B640-9F5D-A1C0F7162244}" srcOrd="0" destOrd="0" presId="urn:microsoft.com/office/officeart/2005/8/layout/venn1"/>
    <dgm:cxn modelId="{23F06155-8522-C144-9A6A-DD1CA096DC4C}" srcId="{D9B78D6F-4602-B44C-BCD8-1446F33FC207}" destId="{FD09CD9B-38C7-C640-9834-4EB3094DEFA1}" srcOrd="6" destOrd="0" parTransId="{579A3AF6-C75C-0542-833D-803028D3602E}" sibTransId="{D7984B6D-ECF0-6E48-8523-FFC853EC5F60}"/>
    <dgm:cxn modelId="{1BF38E65-846A-AB4A-BE2D-3F4996BD8094}" srcId="{D9B78D6F-4602-B44C-BCD8-1446F33FC207}" destId="{0BAA779E-F3E9-4C48-B088-E034260AA22B}" srcOrd="7" destOrd="0" parTransId="{05AB1311-3071-1B4C-AE9E-D1DC63E705A3}" sibTransId="{C42BD4B5-86C1-5D43-9422-09243108D970}"/>
    <dgm:cxn modelId="{54565528-1AC1-824B-B642-6C86A6ADE0CC}" type="presOf" srcId="{514E701C-1D09-D349-A709-CA552218CC54}" destId="{7F0AAEE7-D3BF-3449-8AFA-F16B170AAD64}" srcOrd="0" destOrd="0" presId="urn:microsoft.com/office/officeart/2005/8/layout/venn1"/>
    <dgm:cxn modelId="{59BCC922-16B4-3043-BB92-4ECC60079A17}" srcId="{D9B78D6F-4602-B44C-BCD8-1446F33FC207}" destId="{501C3FBC-F00A-9644-A73E-49C11C3EBCF1}" srcOrd="4" destOrd="0" parTransId="{3F59EFFE-4C3B-1E45-A820-640A87C14845}" sibTransId="{0AB9AC4E-FE72-0949-867A-51BA444B4577}"/>
    <dgm:cxn modelId="{B94DDA4D-9583-F542-986B-11C78A4C5B9B}" srcId="{D9B78D6F-4602-B44C-BCD8-1446F33FC207}" destId="{75364C29-EA4F-9446-AF7E-2D48E05D2A8F}" srcOrd="1" destOrd="0" parTransId="{07303565-1EFC-0343-9AAF-41C6A804A183}" sibTransId="{2A6FA1BF-4FFC-3E4D-B4C3-F5DFFEF712B2}"/>
    <dgm:cxn modelId="{E6B4F429-FEC9-EC44-96A8-D222BF9B44FF}" type="presOf" srcId="{501C3FBC-F00A-9644-A73E-49C11C3EBCF1}" destId="{CDF2E0E3-5A70-3D4B-A4ED-5E093338E7A3}" srcOrd="0" destOrd="0" presId="urn:microsoft.com/office/officeart/2005/8/layout/venn1"/>
    <dgm:cxn modelId="{5EE68B88-B29D-B643-82A3-430C0171E3FC}" srcId="{D9B78D6F-4602-B44C-BCD8-1446F33FC207}" destId="{868F15AA-BEB2-A842-B6BE-FC95D40112A8}" srcOrd="10" destOrd="0" parTransId="{A7332121-F5A1-554D-874E-79788C403770}" sibTransId="{24C8E018-76D8-9547-96A8-4FE42EA22863}"/>
    <dgm:cxn modelId="{BD51ACB8-73B9-1446-B12E-40F877B6BF98}" type="presOf" srcId="{69C66F81-D3BE-E04F-AA4C-8E7BA11C066C}" destId="{E58D253F-9E3C-7041-BBEE-C49C851BE2A2}" srcOrd="0" destOrd="0" presId="urn:microsoft.com/office/officeart/2005/8/layout/venn1"/>
    <dgm:cxn modelId="{310A399B-06AC-E44A-8001-CFB1673CAA6F}" type="presOf" srcId="{2CC5CBB0-3F8C-AF4C-B896-2CAEC4C3B299}" destId="{1C010141-AB52-0640-A784-5CD2B20DD966}" srcOrd="0" destOrd="0" presId="urn:microsoft.com/office/officeart/2005/8/layout/venn1"/>
    <dgm:cxn modelId="{AE076A95-25BE-8F4F-A40E-1DDC01BCE0B9}" srcId="{D9B78D6F-4602-B44C-BCD8-1446F33FC207}" destId="{514E701C-1D09-D349-A709-CA552218CC54}" srcOrd="2" destOrd="0" parTransId="{841F1418-1C29-0045-930D-43EF3D4ED97E}" sibTransId="{364F6FDD-7597-7349-9BDC-BAE841E8C153}"/>
    <dgm:cxn modelId="{5DAC72ED-2461-F240-A95E-6149E89D25F4}" srcId="{D9B78D6F-4602-B44C-BCD8-1446F33FC207}" destId="{DB0ED70E-D452-FF48-ADF0-7DD7B9852797}" srcOrd="8" destOrd="0" parTransId="{054BE96A-3432-2644-8DB5-A59D523AE128}" sibTransId="{C7C9B30B-9381-3644-ACB8-27B0C15ECB3C}"/>
    <dgm:cxn modelId="{08D7C546-2D3C-D046-87E4-B71324045080}" srcId="{D9B78D6F-4602-B44C-BCD8-1446F33FC207}" destId="{2CC5CBB0-3F8C-AF4C-B896-2CAEC4C3B299}" srcOrd="3" destOrd="0" parTransId="{E0B43D37-0FAE-0946-9E61-D4EAEAE6D5E0}" sibTransId="{284286FA-7860-0248-9673-7E7FB134215B}"/>
    <dgm:cxn modelId="{FFC60058-98BF-6F4B-B67A-D4C9938FCA30}" type="presParOf" srcId="{75ADCA7A-2520-334F-933A-5BB0BF1DB777}" destId="{E094DA6D-EAAA-EB41-A4B4-F750E8940919}" srcOrd="0" destOrd="0" presId="urn:microsoft.com/office/officeart/2005/8/layout/venn1"/>
    <dgm:cxn modelId="{FCD8E9D2-DB0B-AB4D-A093-BCF5DE12B9EE}" type="presParOf" srcId="{75ADCA7A-2520-334F-933A-5BB0BF1DB777}" destId="{9A7FD79D-97AD-8845-8FEB-2E81B6520FC2}" srcOrd="1" destOrd="0" presId="urn:microsoft.com/office/officeart/2005/8/layout/venn1"/>
    <dgm:cxn modelId="{05E61FBC-C6E2-3C4F-9F73-6AF9EDD8DD21}" type="presParOf" srcId="{75ADCA7A-2520-334F-933A-5BB0BF1DB777}" destId="{BBECA13A-489C-7E4B-8451-E219910F14BB}" srcOrd="2" destOrd="0" presId="urn:microsoft.com/office/officeart/2005/8/layout/venn1"/>
    <dgm:cxn modelId="{C61321C0-C8AC-6D4B-8D10-D07F96DFAFE4}" type="presParOf" srcId="{75ADCA7A-2520-334F-933A-5BB0BF1DB777}" destId="{E820E39A-81D3-B640-9F5D-A1C0F7162244}" srcOrd="3" destOrd="0" presId="urn:microsoft.com/office/officeart/2005/8/layout/venn1"/>
    <dgm:cxn modelId="{49353C2A-F9B1-F447-B7C5-91159095F414}" type="presParOf" srcId="{75ADCA7A-2520-334F-933A-5BB0BF1DB777}" destId="{01AE613A-CB9C-D84C-9C67-3F80EEBDDF8E}" srcOrd="4" destOrd="0" presId="urn:microsoft.com/office/officeart/2005/8/layout/venn1"/>
    <dgm:cxn modelId="{371D9CC3-6E90-A741-9BFD-160EF43F3EBF}" type="presParOf" srcId="{75ADCA7A-2520-334F-933A-5BB0BF1DB777}" destId="{7F0AAEE7-D3BF-3449-8AFA-F16B170AAD64}" srcOrd="5" destOrd="0" presId="urn:microsoft.com/office/officeart/2005/8/layout/venn1"/>
    <dgm:cxn modelId="{0F493CBF-C457-3542-88AB-4C455A26BF79}" type="presParOf" srcId="{75ADCA7A-2520-334F-933A-5BB0BF1DB777}" destId="{57157C1F-C61E-8D44-BACE-F2312466D70C}" srcOrd="6" destOrd="0" presId="urn:microsoft.com/office/officeart/2005/8/layout/venn1"/>
    <dgm:cxn modelId="{B6B4C1C5-DEF3-A44A-8F4F-AAE36E972364}" type="presParOf" srcId="{75ADCA7A-2520-334F-933A-5BB0BF1DB777}" destId="{1C010141-AB52-0640-A784-5CD2B20DD966}" srcOrd="7" destOrd="0" presId="urn:microsoft.com/office/officeart/2005/8/layout/venn1"/>
    <dgm:cxn modelId="{7B4560F2-A35B-5546-A92C-D29B84870308}" type="presParOf" srcId="{75ADCA7A-2520-334F-933A-5BB0BF1DB777}" destId="{81F036DC-81F2-F743-8A0A-DAB81CCB9A5F}" srcOrd="8" destOrd="0" presId="urn:microsoft.com/office/officeart/2005/8/layout/venn1"/>
    <dgm:cxn modelId="{B8F2455F-D43D-434F-ABBD-395D3FA14F6B}" type="presParOf" srcId="{75ADCA7A-2520-334F-933A-5BB0BF1DB777}" destId="{CDF2E0E3-5A70-3D4B-A4ED-5E093338E7A3}" srcOrd="9" destOrd="0" presId="urn:microsoft.com/office/officeart/2005/8/layout/venn1"/>
    <dgm:cxn modelId="{7DDED9B9-6B0D-2042-B0EF-00E140A5AC0E}" type="presParOf" srcId="{75ADCA7A-2520-334F-933A-5BB0BF1DB777}" destId="{26194B18-316A-A34E-923C-E5F3A8D07307}" srcOrd="10" destOrd="0" presId="urn:microsoft.com/office/officeart/2005/8/layout/venn1"/>
    <dgm:cxn modelId="{CC6D1FCC-3AD3-B04C-9418-56B93A5B87C9}" type="presParOf" srcId="{75ADCA7A-2520-334F-933A-5BB0BF1DB777}" destId="{E58D253F-9E3C-7041-BBEE-C49C851BE2A2}" srcOrd="11" destOrd="0" presId="urn:microsoft.com/office/officeart/2005/8/layout/venn1"/>
    <dgm:cxn modelId="{8130A871-5C69-BF4B-B392-70DC8399D982}" type="presParOf" srcId="{75ADCA7A-2520-334F-933A-5BB0BF1DB777}" destId="{509DD2CB-1BE2-C747-A6B2-947784D7CB19}" srcOrd="12" destOrd="0" presId="urn:microsoft.com/office/officeart/2005/8/layout/venn1"/>
    <dgm:cxn modelId="{281E0FAA-84DF-B545-BD4D-E86805594EE6}" type="presParOf" srcId="{75ADCA7A-2520-334F-933A-5BB0BF1DB777}" destId="{37D96553-5866-2342-ABD0-EDE28448A1D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78D6F-4602-B44C-BCD8-1446F33FC207}" type="doc">
      <dgm:prSet loTypeId="urn:microsoft.com/office/officeart/2005/8/layout/venn1" loCatId="" qsTypeId="urn:microsoft.com/office/officeart/2005/8/quickstyle/simple4" qsCatId="simple" csTypeId="urn:microsoft.com/office/officeart/2005/8/colors/colorful1" csCatId="colorful" phldr="1"/>
      <dgm:spPr/>
    </dgm:pt>
    <dgm:pt modelId="{B618F703-F034-F94D-93A5-D6B5AEE33587}">
      <dgm:prSet phldrT="[Text]" custT="1"/>
      <dgm:spPr/>
      <dgm:t>
        <a:bodyPr/>
        <a:lstStyle/>
        <a:p>
          <a:r>
            <a:rPr lang="en-US" sz="2000" dirty="0" smtClean="0"/>
            <a:t>Soda in decline</a:t>
          </a:r>
          <a:endParaRPr lang="en-US" sz="2000" dirty="0"/>
        </a:p>
      </dgm:t>
    </dgm:pt>
    <dgm:pt modelId="{AEE00DBC-F9E7-D04B-A46A-FB8AB8C22382}" type="parTrans" cxnId="{22D4FF14-7556-234F-BE27-0974612881A1}">
      <dgm:prSet/>
      <dgm:spPr/>
      <dgm:t>
        <a:bodyPr/>
        <a:lstStyle/>
        <a:p>
          <a:endParaRPr lang="en-US"/>
        </a:p>
      </dgm:t>
    </dgm:pt>
    <dgm:pt modelId="{7C394FEE-6402-264E-8C6B-34F5D2A9ACEF}" type="sibTrans" cxnId="{22D4FF14-7556-234F-BE27-0974612881A1}">
      <dgm:prSet/>
      <dgm:spPr/>
      <dgm:t>
        <a:bodyPr/>
        <a:lstStyle/>
        <a:p>
          <a:endParaRPr lang="en-US"/>
        </a:p>
      </dgm:t>
    </dgm:pt>
    <dgm:pt modelId="{75364C29-EA4F-9446-AF7E-2D48E05D2A8F}">
      <dgm:prSet phldrT="[Text]" custT="1"/>
      <dgm:spPr/>
      <dgm:t>
        <a:bodyPr/>
        <a:lstStyle/>
        <a:p>
          <a:r>
            <a:rPr lang="en-US" sz="2000" dirty="0" smtClean="0"/>
            <a:t>Juice in decline </a:t>
          </a:r>
          <a:endParaRPr lang="en-US" sz="2000" dirty="0"/>
        </a:p>
      </dgm:t>
    </dgm:pt>
    <dgm:pt modelId="{07303565-1EFC-0343-9AAF-41C6A804A183}" type="parTrans" cxnId="{B94DDA4D-9583-F542-986B-11C78A4C5B9B}">
      <dgm:prSet/>
      <dgm:spPr/>
      <dgm:t>
        <a:bodyPr/>
        <a:lstStyle/>
        <a:p>
          <a:endParaRPr lang="en-US"/>
        </a:p>
      </dgm:t>
    </dgm:pt>
    <dgm:pt modelId="{2A6FA1BF-4FFC-3E4D-B4C3-F5DFFEF712B2}" type="sibTrans" cxnId="{B94DDA4D-9583-F542-986B-11C78A4C5B9B}">
      <dgm:prSet/>
      <dgm:spPr/>
      <dgm:t>
        <a:bodyPr/>
        <a:lstStyle/>
        <a:p>
          <a:endParaRPr lang="en-US"/>
        </a:p>
      </dgm:t>
    </dgm:pt>
    <dgm:pt modelId="{514E701C-1D09-D349-A709-CA552218CC54}">
      <dgm:prSet phldrT="[Text]" custT="1"/>
      <dgm:spPr/>
      <dgm:t>
        <a:bodyPr/>
        <a:lstStyle/>
        <a:p>
          <a:r>
            <a:rPr lang="en-US" sz="2000" smtClean="0"/>
            <a:t>Cocktail Resurgence Alcohol in decline </a:t>
          </a:r>
          <a:endParaRPr lang="en-US" sz="2000" dirty="0"/>
        </a:p>
      </dgm:t>
    </dgm:pt>
    <dgm:pt modelId="{841F1418-1C29-0045-930D-43EF3D4ED97E}" type="parTrans" cxnId="{AE076A95-25BE-8F4F-A40E-1DDC01BCE0B9}">
      <dgm:prSet/>
      <dgm:spPr/>
      <dgm:t>
        <a:bodyPr/>
        <a:lstStyle/>
        <a:p>
          <a:endParaRPr lang="en-US"/>
        </a:p>
      </dgm:t>
    </dgm:pt>
    <dgm:pt modelId="{364F6FDD-7597-7349-9BDC-BAE841E8C153}" type="sibTrans" cxnId="{AE076A95-25BE-8F4F-A40E-1DDC01BCE0B9}">
      <dgm:prSet/>
      <dgm:spPr/>
      <dgm:t>
        <a:bodyPr/>
        <a:lstStyle/>
        <a:p>
          <a:endParaRPr lang="en-US"/>
        </a:p>
      </dgm:t>
    </dgm:pt>
    <dgm:pt modelId="{2CC5CBB0-3F8C-AF4C-B896-2CAEC4C3B299}">
      <dgm:prSet phldrT="[Text]" custT="1"/>
      <dgm:spPr/>
      <dgm:t>
        <a:bodyPr/>
        <a:lstStyle/>
        <a:p>
          <a:r>
            <a:rPr lang="en-US" sz="2000" dirty="0" smtClean="0"/>
            <a:t>Experiential</a:t>
          </a:r>
          <a:endParaRPr lang="en-US" sz="2000" dirty="0"/>
        </a:p>
      </dgm:t>
    </dgm:pt>
    <dgm:pt modelId="{E0B43D37-0FAE-0946-9E61-D4EAEAE6D5E0}" type="parTrans" cxnId="{08D7C546-2D3C-D046-87E4-B71324045080}">
      <dgm:prSet/>
      <dgm:spPr/>
      <dgm:t>
        <a:bodyPr/>
        <a:lstStyle/>
        <a:p>
          <a:endParaRPr lang="en-US"/>
        </a:p>
      </dgm:t>
    </dgm:pt>
    <dgm:pt modelId="{284286FA-7860-0248-9673-7E7FB134215B}" type="sibTrans" cxnId="{08D7C546-2D3C-D046-87E4-B71324045080}">
      <dgm:prSet/>
      <dgm:spPr/>
      <dgm:t>
        <a:bodyPr/>
        <a:lstStyle/>
        <a:p>
          <a:endParaRPr lang="en-US"/>
        </a:p>
      </dgm:t>
    </dgm:pt>
    <dgm:pt modelId="{501C3FBC-F00A-9644-A73E-49C11C3EBCF1}">
      <dgm:prSet phldrT="[Text]" custT="1"/>
      <dgm:spPr/>
      <dgm:t>
        <a:bodyPr/>
        <a:lstStyle/>
        <a:p>
          <a:r>
            <a:rPr lang="en-US" sz="2000" dirty="0" smtClean="0"/>
            <a:t>Evolving Tastes</a:t>
          </a:r>
          <a:endParaRPr lang="en-US" sz="2000" dirty="0"/>
        </a:p>
      </dgm:t>
    </dgm:pt>
    <dgm:pt modelId="{3F59EFFE-4C3B-1E45-A820-640A87C14845}" type="parTrans" cxnId="{59BCC922-16B4-3043-BB92-4ECC60079A17}">
      <dgm:prSet/>
      <dgm:spPr/>
      <dgm:t>
        <a:bodyPr/>
        <a:lstStyle/>
        <a:p>
          <a:endParaRPr lang="en-US"/>
        </a:p>
      </dgm:t>
    </dgm:pt>
    <dgm:pt modelId="{0AB9AC4E-FE72-0949-867A-51BA444B4577}" type="sibTrans" cxnId="{59BCC922-16B4-3043-BB92-4ECC60079A17}">
      <dgm:prSet/>
      <dgm:spPr/>
      <dgm:t>
        <a:bodyPr/>
        <a:lstStyle/>
        <a:p>
          <a:endParaRPr lang="en-US"/>
        </a:p>
      </dgm:t>
    </dgm:pt>
    <dgm:pt modelId="{E6EAC7DB-A526-C64B-A173-97FD3A7C43EE}">
      <dgm:prSet phldrT="[Text]" custT="1"/>
      <dgm:spPr/>
      <dgm:t>
        <a:bodyPr/>
        <a:lstStyle/>
        <a:p>
          <a:endParaRPr lang="en-US" sz="2000" dirty="0"/>
        </a:p>
      </dgm:t>
    </dgm:pt>
    <dgm:pt modelId="{FDE5AA9E-64EF-C944-9457-AC727BA0A71A}" type="parTrans" cxnId="{92A2B143-0BFB-DA4D-B8C9-77C5FE65B016}">
      <dgm:prSet/>
      <dgm:spPr/>
      <dgm:t>
        <a:bodyPr/>
        <a:lstStyle/>
        <a:p>
          <a:endParaRPr lang="en-US"/>
        </a:p>
      </dgm:t>
    </dgm:pt>
    <dgm:pt modelId="{108E31A3-45A4-314A-9A5D-066CB2403427}" type="sibTrans" cxnId="{92A2B143-0BFB-DA4D-B8C9-77C5FE65B016}">
      <dgm:prSet/>
      <dgm:spPr/>
      <dgm:t>
        <a:bodyPr/>
        <a:lstStyle/>
        <a:p>
          <a:endParaRPr lang="en-US"/>
        </a:p>
      </dgm:t>
    </dgm:pt>
    <dgm:pt modelId="{868F15AA-BEB2-A842-B6BE-FC95D40112A8}">
      <dgm:prSet phldrT="[Text]" custT="1"/>
      <dgm:spPr/>
      <dgm:t>
        <a:bodyPr/>
        <a:lstStyle/>
        <a:p>
          <a:endParaRPr lang="en-US" sz="2000" dirty="0"/>
        </a:p>
      </dgm:t>
    </dgm:pt>
    <dgm:pt modelId="{A7332121-F5A1-554D-874E-79788C403770}" type="parTrans" cxnId="{5EE68B88-B29D-B643-82A3-430C0171E3FC}">
      <dgm:prSet/>
      <dgm:spPr/>
      <dgm:t>
        <a:bodyPr/>
        <a:lstStyle/>
        <a:p>
          <a:endParaRPr lang="en-US"/>
        </a:p>
      </dgm:t>
    </dgm:pt>
    <dgm:pt modelId="{24C8E018-76D8-9547-96A8-4FE42EA22863}" type="sibTrans" cxnId="{5EE68B88-B29D-B643-82A3-430C0171E3FC}">
      <dgm:prSet/>
      <dgm:spPr/>
      <dgm:t>
        <a:bodyPr/>
        <a:lstStyle/>
        <a:p>
          <a:endParaRPr lang="en-US"/>
        </a:p>
      </dgm:t>
    </dgm:pt>
    <dgm:pt modelId="{69C66F81-D3BE-E04F-AA4C-8E7BA11C066C}">
      <dgm:prSet phldrT="[Text]" custT="1"/>
      <dgm:spPr/>
      <dgm:t>
        <a:bodyPr/>
        <a:lstStyle/>
        <a:p>
          <a:r>
            <a:rPr lang="en-US" sz="2000" dirty="0" smtClean="0"/>
            <a:t>Health and Wellness </a:t>
          </a:r>
          <a:endParaRPr lang="en-US" sz="2000" dirty="0"/>
        </a:p>
      </dgm:t>
    </dgm:pt>
    <dgm:pt modelId="{2E0C7B0F-08A7-0E42-B3A9-096E6B184F40}" type="parTrans" cxnId="{9527E8D6-755B-8548-A731-7A1FB8257F15}">
      <dgm:prSet/>
      <dgm:spPr/>
      <dgm:t>
        <a:bodyPr/>
        <a:lstStyle/>
        <a:p>
          <a:endParaRPr lang="en-US"/>
        </a:p>
      </dgm:t>
    </dgm:pt>
    <dgm:pt modelId="{2D23A719-29B7-AB4B-A062-01604B5DF26D}" type="sibTrans" cxnId="{9527E8D6-755B-8548-A731-7A1FB8257F15}">
      <dgm:prSet/>
      <dgm:spPr/>
      <dgm:t>
        <a:bodyPr/>
        <a:lstStyle/>
        <a:p>
          <a:endParaRPr lang="en-US"/>
        </a:p>
      </dgm:t>
    </dgm:pt>
    <dgm:pt modelId="{DB0ED70E-D452-FF48-ADF0-7DD7B9852797}">
      <dgm:prSet phldrT="[Text]" custT="1"/>
      <dgm:spPr/>
      <dgm:t>
        <a:bodyPr/>
        <a:lstStyle/>
        <a:p>
          <a:endParaRPr lang="en-US" sz="2000" dirty="0"/>
        </a:p>
      </dgm:t>
    </dgm:pt>
    <dgm:pt modelId="{054BE96A-3432-2644-8DB5-A59D523AE128}" type="parTrans" cxnId="{5DAC72ED-2461-F240-A95E-6149E89D25F4}">
      <dgm:prSet/>
      <dgm:spPr/>
      <dgm:t>
        <a:bodyPr/>
        <a:lstStyle/>
        <a:p>
          <a:endParaRPr lang="en-US"/>
        </a:p>
      </dgm:t>
    </dgm:pt>
    <dgm:pt modelId="{C7C9B30B-9381-3644-ACB8-27B0C15ECB3C}" type="sibTrans" cxnId="{5DAC72ED-2461-F240-A95E-6149E89D25F4}">
      <dgm:prSet/>
      <dgm:spPr/>
      <dgm:t>
        <a:bodyPr/>
        <a:lstStyle/>
        <a:p>
          <a:endParaRPr lang="en-US"/>
        </a:p>
      </dgm:t>
    </dgm:pt>
    <dgm:pt modelId="{FD09CD9B-38C7-C640-9834-4EB3094DEFA1}">
      <dgm:prSet phldrT="[Text]" custT="1"/>
      <dgm:spPr/>
      <dgm:t>
        <a:bodyPr/>
        <a:lstStyle/>
        <a:p>
          <a:r>
            <a:rPr lang="en-US" sz="2000" dirty="0" smtClean="0"/>
            <a:t>Millennials</a:t>
          </a:r>
          <a:endParaRPr lang="en-US" sz="2000" dirty="0"/>
        </a:p>
      </dgm:t>
    </dgm:pt>
    <dgm:pt modelId="{579A3AF6-C75C-0542-833D-803028D3602E}" type="parTrans" cxnId="{23F06155-8522-C144-9A6A-DD1CA096DC4C}">
      <dgm:prSet/>
      <dgm:spPr/>
      <dgm:t>
        <a:bodyPr/>
        <a:lstStyle/>
        <a:p>
          <a:endParaRPr lang="en-US"/>
        </a:p>
      </dgm:t>
    </dgm:pt>
    <dgm:pt modelId="{D7984B6D-ECF0-6E48-8523-FFC853EC5F60}" type="sibTrans" cxnId="{23F06155-8522-C144-9A6A-DD1CA096DC4C}">
      <dgm:prSet/>
      <dgm:spPr/>
      <dgm:t>
        <a:bodyPr/>
        <a:lstStyle/>
        <a:p>
          <a:endParaRPr lang="en-US"/>
        </a:p>
      </dgm:t>
    </dgm:pt>
    <dgm:pt modelId="{0BAA779E-F3E9-4C48-B088-E034260AA22B}">
      <dgm:prSet phldrT="[Text]" custT="1"/>
      <dgm:spPr/>
      <dgm:t>
        <a:bodyPr/>
        <a:lstStyle/>
        <a:p>
          <a:endParaRPr lang="en-US"/>
        </a:p>
      </dgm:t>
    </dgm:pt>
    <dgm:pt modelId="{05AB1311-3071-1B4C-AE9E-D1DC63E705A3}" type="parTrans" cxnId="{1BF38E65-846A-AB4A-BE2D-3F4996BD8094}">
      <dgm:prSet/>
      <dgm:spPr/>
      <dgm:t>
        <a:bodyPr/>
        <a:lstStyle/>
        <a:p>
          <a:endParaRPr lang="en-US"/>
        </a:p>
      </dgm:t>
    </dgm:pt>
    <dgm:pt modelId="{C42BD4B5-86C1-5D43-9422-09243108D970}" type="sibTrans" cxnId="{1BF38E65-846A-AB4A-BE2D-3F4996BD8094}">
      <dgm:prSet/>
      <dgm:spPr/>
      <dgm:t>
        <a:bodyPr/>
        <a:lstStyle/>
        <a:p>
          <a:endParaRPr lang="en-US"/>
        </a:p>
      </dgm:t>
    </dgm:pt>
    <dgm:pt modelId="{75ADCA7A-2520-334F-933A-5BB0BF1DB777}" type="pres">
      <dgm:prSet presAssocID="{D9B78D6F-4602-B44C-BCD8-1446F33FC207}" presName="compositeShape" presStyleCnt="0">
        <dgm:presLayoutVars>
          <dgm:chMax val="7"/>
          <dgm:dir/>
          <dgm:resizeHandles val="exact"/>
        </dgm:presLayoutVars>
      </dgm:prSet>
      <dgm:spPr/>
    </dgm:pt>
    <dgm:pt modelId="{E094DA6D-EAAA-EB41-A4B4-F750E8940919}" type="pres">
      <dgm:prSet presAssocID="{B618F703-F034-F94D-93A5-D6B5AEE33587}" presName="circ1" presStyleLbl="vennNode1" presStyleIdx="0" presStyleCnt="7"/>
      <dgm:spPr/>
    </dgm:pt>
    <dgm:pt modelId="{9A7FD79D-97AD-8845-8FEB-2E81B6520FC2}" type="pres">
      <dgm:prSet presAssocID="{B618F703-F034-F94D-93A5-D6B5AEE335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CA13A-489C-7E4B-8451-E219910F14BB}" type="pres">
      <dgm:prSet presAssocID="{75364C29-EA4F-9446-AF7E-2D48E05D2A8F}" presName="circ2" presStyleLbl="vennNode1" presStyleIdx="1" presStyleCnt="7"/>
      <dgm:spPr/>
    </dgm:pt>
    <dgm:pt modelId="{E820E39A-81D3-B640-9F5D-A1C0F7162244}" type="pres">
      <dgm:prSet presAssocID="{75364C29-EA4F-9446-AF7E-2D48E05D2A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E613A-CB9C-D84C-9C67-3F80EEBDDF8E}" type="pres">
      <dgm:prSet presAssocID="{514E701C-1D09-D349-A709-CA552218CC54}" presName="circ3" presStyleLbl="vennNode1" presStyleIdx="2" presStyleCnt="7"/>
      <dgm:spPr/>
    </dgm:pt>
    <dgm:pt modelId="{7F0AAEE7-D3BF-3449-8AFA-F16B170AAD64}" type="pres">
      <dgm:prSet presAssocID="{514E701C-1D09-D349-A709-CA552218CC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57C1F-C61E-8D44-BACE-F2312466D70C}" type="pres">
      <dgm:prSet presAssocID="{2CC5CBB0-3F8C-AF4C-B896-2CAEC4C3B299}" presName="circ4" presStyleLbl="vennNode1" presStyleIdx="3" presStyleCnt="7"/>
      <dgm:spPr/>
    </dgm:pt>
    <dgm:pt modelId="{1C010141-AB52-0640-A784-5CD2B20DD966}" type="pres">
      <dgm:prSet presAssocID="{2CC5CBB0-3F8C-AF4C-B896-2CAEC4C3B29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036DC-81F2-F743-8A0A-DAB81CCB9A5F}" type="pres">
      <dgm:prSet presAssocID="{501C3FBC-F00A-9644-A73E-49C11C3EBCF1}" presName="circ5" presStyleLbl="vennNode1" presStyleIdx="4" presStyleCnt="7"/>
      <dgm:spPr/>
    </dgm:pt>
    <dgm:pt modelId="{CDF2E0E3-5A70-3D4B-A4ED-5E093338E7A3}" type="pres">
      <dgm:prSet presAssocID="{501C3FBC-F00A-9644-A73E-49C11C3EBCF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94B18-316A-A34E-923C-E5F3A8D07307}" type="pres">
      <dgm:prSet presAssocID="{69C66F81-D3BE-E04F-AA4C-8E7BA11C066C}" presName="circ6" presStyleLbl="vennNode1" presStyleIdx="5" presStyleCnt="7"/>
      <dgm:spPr/>
    </dgm:pt>
    <dgm:pt modelId="{E58D253F-9E3C-7041-BBEE-C49C851BE2A2}" type="pres">
      <dgm:prSet presAssocID="{69C66F81-D3BE-E04F-AA4C-8E7BA11C066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DD2CB-1BE2-C747-A6B2-947784D7CB19}" type="pres">
      <dgm:prSet presAssocID="{FD09CD9B-38C7-C640-9834-4EB3094DEFA1}" presName="circ7" presStyleLbl="vennNode1" presStyleIdx="6" presStyleCnt="7"/>
      <dgm:spPr/>
    </dgm:pt>
    <dgm:pt modelId="{37D96553-5866-2342-ABD0-EDE28448A1D9}" type="pres">
      <dgm:prSet presAssocID="{FD09CD9B-38C7-C640-9834-4EB3094DEFA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4FF14-7556-234F-BE27-0974612881A1}" srcId="{D9B78D6F-4602-B44C-BCD8-1446F33FC207}" destId="{B618F703-F034-F94D-93A5-D6B5AEE33587}" srcOrd="0" destOrd="0" parTransId="{AEE00DBC-F9E7-D04B-A46A-FB8AB8C22382}" sibTransId="{7C394FEE-6402-264E-8C6B-34F5D2A9ACEF}"/>
    <dgm:cxn modelId="{14755F8F-AC0E-7A4F-971C-86FE402FA340}" type="presOf" srcId="{69C66F81-D3BE-E04F-AA4C-8E7BA11C066C}" destId="{E58D253F-9E3C-7041-BBEE-C49C851BE2A2}" srcOrd="0" destOrd="0" presId="urn:microsoft.com/office/officeart/2005/8/layout/venn1"/>
    <dgm:cxn modelId="{9527E8D6-755B-8548-A731-7A1FB8257F15}" srcId="{D9B78D6F-4602-B44C-BCD8-1446F33FC207}" destId="{69C66F81-D3BE-E04F-AA4C-8E7BA11C066C}" srcOrd="5" destOrd="0" parTransId="{2E0C7B0F-08A7-0E42-B3A9-096E6B184F40}" sibTransId="{2D23A719-29B7-AB4B-A062-01604B5DF26D}"/>
    <dgm:cxn modelId="{18195FCC-07C2-C140-BD22-0312FFD57C3F}" type="presOf" srcId="{75364C29-EA4F-9446-AF7E-2D48E05D2A8F}" destId="{E820E39A-81D3-B640-9F5D-A1C0F7162244}" srcOrd="0" destOrd="0" presId="urn:microsoft.com/office/officeart/2005/8/layout/venn1"/>
    <dgm:cxn modelId="{0CDC2A53-8201-4545-BE40-05027CFB8C73}" type="presOf" srcId="{D9B78D6F-4602-B44C-BCD8-1446F33FC207}" destId="{75ADCA7A-2520-334F-933A-5BB0BF1DB777}" srcOrd="0" destOrd="0" presId="urn:microsoft.com/office/officeart/2005/8/layout/venn1"/>
    <dgm:cxn modelId="{92A2B143-0BFB-DA4D-B8C9-77C5FE65B016}" srcId="{D9B78D6F-4602-B44C-BCD8-1446F33FC207}" destId="{E6EAC7DB-A526-C64B-A173-97FD3A7C43EE}" srcOrd="9" destOrd="0" parTransId="{FDE5AA9E-64EF-C944-9457-AC727BA0A71A}" sibTransId="{108E31A3-45A4-314A-9A5D-066CB2403427}"/>
    <dgm:cxn modelId="{3FCB32E9-806B-1C44-991B-059D6F66E3E2}" type="presOf" srcId="{501C3FBC-F00A-9644-A73E-49C11C3EBCF1}" destId="{CDF2E0E3-5A70-3D4B-A4ED-5E093338E7A3}" srcOrd="0" destOrd="0" presId="urn:microsoft.com/office/officeart/2005/8/layout/venn1"/>
    <dgm:cxn modelId="{23F06155-8522-C144-9A6A-DD1CA096DC4C}" srcId="{D9B78D6F-4602-B44C-BCD8-1446F33FC207}" destId="{FD09CD9B-38C7-C640-9834-4EB3094DEFA1}" srcOrd="6" destOrd="0" parTransId="{579A3AF6-C75C-0542-833D-803028D3602E}" sibTransId="{D7984B6D-ECF0-6E48-8523-FFC853EC5F60}"/>
    <dgm:cxn modelId="{1BF38E65-846A-AB4A-BE2D-3F4996BD8094}" srcId="{D9B78D6F-4602-B44C-BCD8-1446F33FC207}" destId="{0BAA779E-F3E9-4C48-B088-E034260AA22B}" srcOrd="7" destOrd="0" parTransId="{05AB1311-3071-1B4C-AE9E-D1DC63E705A3}" sibTransId="{C42BD4B5-86C1-5D43-9422-09243108D970}"/>
    <dgm:cxn modelId="{59BCC922-16B4-3043-BB92-4ECC60079A17}" srcId="{D9B78D6F-4602-B44C-BCD8-1446F33FC207}" destId="{501C3FBC-F00A-9644-A73E-49C11C3EBCF1}" srcOrd="4" destOrd="0" parTransId="{3F59EFFE-4C3B-1E45-A820-640A87C14845}" sibTransId="{0AB9AC4E-FE72-0949-867A-51BA444B4577}"/>
    <dgm:cxn modelId="{B94DDA4D-9583-F542-986B-11C78A4C5B9B}" srcId="{D9B78D6F-4602-B44C-BCD8-1446F33FC207}" destId="{75364C29-EA4F-9446-AF7E-2D48E05D2A8F}" srcOrd="1" destOrd="0" parTransId="{07303565-1EFC-0343-9AAF-41C6A804A183}" sibTransId="{2A6FA1BF-4FFC-3E4D-B4C3-F5DFFEF712B2}"/>
    <dgm:cxn modelId="{5EE68B88-B29D-B643-82A3-430C0171E3FC}" srcId="{D9B78D6F-4602-B44C-BCD8-1446F33FC207}" destId="{868F15AA-BEB2-A842-B6BE-FC95D40112A8}" srcOrd="10" destOrd="0" parTransId="{A7332121-F5A1-554D-874E-79788C403770}" sibTransId="{24C8E018-76D8-9547-96A8-4FE42EA22863}"/>
    <dgm:cxn modelId="{7EC3F6EB-3DA2-AF47-AB57-076DDB812C7E}" type="presOf" srcId="{FD09CD9B-38C7-C640-9834-4EB3094DEFA1}" destId="{37D96553-5866-2342-ABD0-EDE28448A1D9}" srcOrd="0" destOrd="0" presId="urn:microsoft.com/office/officeart/2005/8/layout/venn1"/>
    <dgm:cxn modelId="{BBBF164D-6317-0240-B458-211D24D7EF6C}" type="presOf" srcId="{2CC5CBB0-3F8C-AF4C-B896-2CAEC4C3B299}" destId="{1C010141-AB52-0640-A784-5CD2B20DD966}" srcOrd="0" destOrd="0" presId="urn:microsoft.com/office/officeart/2005/8/layout/venn1"/>
    <dgm:cxn modelId="{AE076A95-25BE-8F4F-A40E-1DDC01BCE0B9}" srcId="{D9B78D6F-4602-B44C-BCD8-1446F33FC207}" destId="{514E701C-1D09-D349-A709-CA552218CC54}" srcOrd="2" destOrd="0" parTransId="{841F1418-1C29-0045-930D-43EF3D4ED97E}" sibTransId="{364F6FDD-7597-7349-9BDC-BAE841E8C153}"/>
    <dgm:cxn modelId="{09EE2E19-AC4E-F24D-B629-7B523D85036A}" type="presOf" srcId="{B618F703-F034-F94D-93A5-D6B5AEE33587}" destId="{9A7FD79D-97AD-8845-8FEB-2E81B6520FC2}" srcOrd="0" destOrd="0" presId="urn:microsoft.com/office/officeart/2005/8/layout/venn1"/>
    <dgm:cxn modelId="{5DAC72ED-2461-F240-A95E-6149E89D25F4}" srcId="{D9B78D6F-4602-B44C-BCD8-1446F33FC207}" destId="{DB0ED70E-D452-FF48-ADF0-7DD7B9852797}" srcOrd="8" destOrd="0" parTransId="{054BE96A-3432-2644-8DB5-A59D523AE128}" sibTransId="{C7C9B30B-9381-3644-ACB8-27B0C15ECB3C}"/>
    <dgm:cxn modelId="{21EE2FB2-8666-D34A-BAC1-88C909F75925}" type="presOf" srcId="{514E701C-1D09-D349-A709-CA552218CC54}" destId="{7F0AAEE7-D3BF-3449-8AFA-F16B170AAD64}" srcOrd="0" destOrd="0" presId="urn:microsoft.com/office/officeart/2005/8/layout/venn1"/>
    <dgm:cxn modelId="{08D7C546-2D3C-D046-87E4-B71324045080}" srcId="{D9B78D6F-4602-B44C-BCD8-1446F33FC207}" destId="{2CC5CBB0-3F8C-AF4C-B896-2CAEC4C3B299}" srcOrd="3" destOrd="0" parTransId="{E0B43D37-0FAE-0946-9E61-D4EAEAE6D5E0}" sibTransId="{284286FA-7860-0248-9673-7E7FB134215B}"/>
    <dgm:cxn modelId="{72304C50-11C8-5C4C-93CF-EB3D6C16DD4A}" type="presParOf" srcId="{75ADCA7A-2520-334F-933A-5BB0BF1DB777}" destId="{E094DA6D-EAAA-EB41-A4B4-F750E8940919}" srcOrd="0" destOrd="0" presId="urn:microsoft.com/office/officeart/2005/8/layout/venn1"/>
    <dgm:cxn modelId="{B0356857-4FDC-D440-AA2E-FCDA888EEAD8}" type="presParOf" srcId="{75ADCA7A-2520-334F-933A-5BB0BF1DB777}" destId="{9A7FD79D-97AD-8845-8FEB-2E81B6520FC2}" srcOrd="1" destOrd="0" presId="urn:microsoft.com/office/officeart/2005/8/layout/venn1"/>
    <dgm:cxn modelId="{ADC20288-92F6-7640-A69C-8CD8738C8F68}" type="presParOf" srcId="{75ADCA7A-2520-334F-933A-5BB0BF1DB777}" destId="{BBECA13A-489C-7E4B-8451-E219910F14BB}" srcOrd="2" destOrd="0" presId="urn:microsoft.com/office/officeart/2005/8/layout/venn1"/>
    <dgm:cxn modelId="{C2BB77F8-C4A7-0345-9042-64EFEFA3A82C}" type="presParOf" srcId="{75ADCA7A-2520-334F-933A-5BB0BF1DB777}" destId="{E820E39A-81D3-B640-9F5D-A1C0F7162244}" srcOrd="3" destOrd="0" presId="urn:microsoft.com/office/officeart/2005/8/layout/venn1"/>
    <dgm:cxn modelId="{B631A0D5-1EF2-CD4A-9565-635487B14C58}" type="presParOf" srcId="{75ADCA7A-2520-334F-933A-5BB0BF1DB777}" destId="{01AE613A-CB9C-D84C-9C67-3F80EEBDDF8E}" srcOrd="4" destOrd="0" presId="urn:microsoft.com/office/officeart/2005/8/layout/venn1"/>
    <dgm:cxn modelId="{97AE164F-B99D-4F47-B9EC-ECBB3E0835A5}" type="presParOf" srcId="{75ADCA7A-2520-334F-933A-5BB0BF1DB777}" destId="{7F0AAEE7-D3BF-3449-8AFA-F16B170AAD64}" srcOrd="5" destOrd="0" presId="urn:microsoft.com/office/officeart/2005/8/layout/venn1"/>
    <dgm:cxn modelId="{A3C19145-9BA8-5C4F-9400-8DC74FEF6635}" type="presParOf" srcId="{75ADCA7A-2520-334F-933A-5BB0BF1DB777}" destId="{57157C1F-C61E-8D44-BACE-F2312466D70C}" srcOrd="6" destOrd="0" presId="urn:microsoft.com/office/officeart/2005/8/layout/venn1"/>
    <dgm:cxn modelId="{234319CC-B1CB-C54B-99A2-C45D48C64C05}" type="presParOf" srcId="{75ADCA7A-2520-334F-933A-5BB0BF1DB777}" destId="{1C010141-AB52-0640-A784-5CD2B20DD966}" srcOrd="7" destOrd="0" presId="urn:microsoft.com/office/officeart/2005/8/layout/venn1"/>
    <dgm:cxn modelId="{F27D3D76-CF37-1241-B4DE-89F46436B0C8}" type="presParOf" srcId="{75ADCA7A-2520-334F-933A-5BB0BF1DB777}" destId="{81F036DC-81F2-F743-8A0A-DAB81CCB9A5F}" srcOrd="8" destOrd="0" presId="urn:microsoft.com/office/officeart/2005/8/layout/venn1"/>
    <dgm:cxn modelId="{62EED7F1-B25E-904C-9D35-C36990827D17}" type="presParOf" srcId="{75ADCA7A-2520-334F-933A-5BB0BF1DB777}" destId="{CDF2E0E3-5A70-3D4B-A4ED-5E093338E7A3}" srcOrd="9" destOrd="0" presId="urn:microsoft.com/office/officeart/2005/8/layout/venn1"/>
    <dgm:cxn modelId="{262B1F12-414E-0949-BB6F-ADA5F3576292}" type="presParOf" srcId="{75ADCA7A-2520-334F-933A-5BB0BF1DB777}" destId="{26194B18-316A-A34E-923C-E5F3A8D07307}" srcOrd="10" destOrd="0" presId="urn:microsoft.com/office/officeart/2005/8/layout/venn1"/>
    <dgm:cxn modelId="{36560178-90ED-784F-9E75-1828190FA16E}" type="presParOf" srcId="{75ADCA7A-2520-334F-933A-5BB0BF1DB777}" destId="{E58D253F-9E3C-7041-BBEE-C49C851BE2A2}" srcOrd="11" destOrd="0" presId="urn:microsoft.com/office/officeart/2005/8/layout/venn1"/>
    <dgm:cxn modelId="{8D92B048-401A-4C49-817F-38450141C5C6}" type="presParOf" srcId="{75ADCA7A-2520-334F-933A-5BB0BF1DB777}" destId="{509DD2CB-1BE2-C747-A6B2-947784D7CB19}" srcOrd="12" destOrd="0" presId="urn:microsoft.com/office/officeart/2005/8/layout/venn1"/>
    <dgm:cxn modelId="{11B1326E-E3CB-7149-BFAC-4F3B5C86E544}" type="presParOf" srcId="{75ADCA7A-2520-334F-933A-5BB0BF1DB777}" destId="{37D96553-5866-2342-ABD0-EDE28448A1D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59274" cy="388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97537" y="0"/>
            <a:ext cx="4359274" cy="388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332162" y="971550"/>
            <a:ext cx="3394075" cy="262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49" cy="30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7383463"/>
            <a:ext cx="4359274" cy="38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97537" y="7383463"/>
            <a:ext cx="4359274" cy="38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2168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49" cy="30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45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99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89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2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49" cy="30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5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06475" y="3740150"/>
            <a:ext cx="8045449" cy="30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69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4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2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90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88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3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7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 bwMode="gray">
      <p:bgPr>
        <a:solidFill>
          <a:srgbClr val="C0000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82062" y="82062"/>
            <a:ext cx="9882553" cy="7608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20000" y="119999"/>
                </a:lnTo>
                <a:lnTo>
                  <a:pt x="120000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414338" y="2813303"/>
            <a:ext cx="9258297" cy="2528316"/>
          </a:xfrm>
          <a:prstGeom prst="rect">
            <a:avLst/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429729" y="266783"/>
            <a:ext cx="7187217" cy="395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25" y="7197112"/>
            <a:ext cx="493225" cy="493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0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52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8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9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17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754379" y="2409443"/>
            <a:ext cx="8549639" cy="16322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1508759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9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3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0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5591" y="515341"/>
            <a:ext cx="7187217" cy="395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02920" y="1787651"/>
            <a:ext cx="9052559" cy="512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uk-UA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39A2-F2EF-4CFF-8425-7EC06ACF4C1D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6D38-6C1A-4BE7-97A8-3F2C6D0F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3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BA38-7564-485E-A570-5415DBE2CEE8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A4091-311E-41B6-BB8F-5BAD4EE2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lgraviaimports.com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://www.belgraviaimport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graviaimports.com/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belgraviaimports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hyperlink" Target="http://www.belgraviaimport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hyperlink" Target="http://www.belgraviaimport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jpeg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graviaimports.com/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belgraviaimport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belgraviaimports.com/" TargetMode="Externa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uardian.com/society/health" TargetMode="External"/><Relationship Id="rId13" Type="http://schemas.openxmlformats.org/officeDocument/2006/relationships/hyperlink" Target="http://www.belgraviaimports.com/" TargetMode="External"/><Relationship Id="rId3" Type="http://schemas.openxmlformats.org/officeDocument/2006/relationships/image" Target="../media/image20.tiff"/><Relationship Id="rId7" Type="http://schemas.openxmlformats.org/officeDocument/2006/relationships/hyperlink" Target="http://www.nytimes.com/section/fashion" TargetMode="External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hyperlink" Target="http://www.benzinga.com/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://topics.nytimes.com/top/reference/timestopics/people/s/margot_sangerkatz/index.html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www.theguardian.com/profile/angelina-chapin" TargetMode="External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belgraviaimport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7" y="470647"/>
            <a:ext cx="6669742" cy="6669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9262" y="7264954"/>
            <a:ext cx="3897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Imported Exclusively by Belgravia Imports, Inc.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9530" y="7190792"/>
            <a:ext cx="460306" cy="4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3473903"/>
              </p:ext>
            </p:extLst>
          </p:nvPr>
        </p:nvGraphicFramePr>
        <p:xfrm>
          <a:off x="509764" y="768926"/>
          <a:ext cx="9278471" cy="700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29729" y="266783"/>
            <a:ext cx="7187217" cy="3956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aleway" panose="020B0503030101060003" pitchFamily="34" charset="0"/>
              </a:rPr>
              <a:t>Mega Trends Widening the Gap</a:t>
            </a:r>
            <a:endParaRPr lang="en-US" sz="2600" b="1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8498541" y="7398505"/>
            <a:ext cx="1559859" cy="3738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smtClean="0">
                <a:latin typeface="Raleway" panose="020B0503030101060003"/>
              </a:rPr>
              <a:t>CONFIDENTIAL</a:t>
            </a:r>
            <a:endParaRPr lang="en-US" sz="1200" dirty="0">
              <a:latin typeface="Raleway" panose="020B050303010106000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058400" cy="7772399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txBody>
          <a:bodyPr lIns="0" tIns="0" rIns="0" bIns="0" rtlCol="0" anchor="t" anchorCtr="0">
            <a:noAutofit/>
          </a:bodyPr>
          <a:lstStyle/>
          <a:p>
            <a:pPr marL="0" marR="0" indent="0" algn="l" rtl="0">
              <a:spcBef>
                <a:spcPts val="0"/>
              </a:spcBef>
              <a:buNone/>
            </a:pP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905" y="7136895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8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</p:spTree>
    <p:extLst>
      <p:ext uri="{BB962C8B-B14F-4D97-AF65-F5344CB8AC3E}">
        <p14:creationId xmlns:p14="http://schemas.microsoft.com/office/powerpoint/2010/main" val="12426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DD2CB-1BE2-C747-A6B2-947784D7C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D96553-5866-2342-ABD0-EDE28448A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94B18-316A-A34E-923C-E5F3A8D0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D253F-9E3C-7041-BBEE-C49C851BE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F036DC-81F2-F743-8A0A-DAB81CCB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2E0E3-5A70-3D4B-A4ED-5E093338E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157C1F-C61E-8D44-BACE-F2312466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010141-AB52-0640-A784-5CD2B20D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AE613A-CB9C-D84C-9C67-3F80EEBDD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AAEE7-D3BF-3449-8AFA-F16B170AA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CA13A-489C-7E4B-8451-E219910F1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20E39A-81D3-B640-9F5D-A1C0F7162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4DA6D-EAAA-EB41-A4B4-F750E8940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FD79D-97AD-8845-8FEB-2E81B6520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58400" cy="7779326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txBody>
          <a:bodyPr lIns="0" tIns="0" rIns="0" bIns="0" rtlCol="0" anchor="t" anchorCtr="0">
            <a:noAutofit/>
          </a:bodyPr>
          <a:lstStyle/>
          <a:p>
            <a:pPr marL="0" marR="0" indent="0" algn="l" rtl="0">
              <a:spcBef>
                <a:spcPts val="0"/>
              </a:spcBef>
              <a:buNone/>
            </a:pP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09764" y="768926"/>
          <a:ext cx="9278471" cy="700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29729" y="266783"/>
            <a:ext cx="7187217" cy="3956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aleway" panose="020B0503030101060003" pitchFamily="34" charset="0"/>
              </a:rPr>
              <a:t>An Elegant Solution</a:t>
            </a:r>
            <a:endParaRPr lang="en-US" sz="2600" b="1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8444753" y="7398505"/>
            <a:ext cx="1613647" cy="3738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smtClean="0">
                <a:latin typeface="Raleway" panose="020B0503030101060003"/>
              </a:rPr>
              <a:t>CONFIDENTIAL</a:t>
            </a:r>
            <a:endParaRPr lang="en-US" sz="1200" dirty="0">
              <a:latin typeface="Raleway" panose="020B05030301010600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799" y="2353235"/>
            <a:ext cx="4424084" cy="4424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729" y="7136895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9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</p:spTree>
    <p:extLst>
      <p:ext uri="{BB962C8B-B14F-4D97-AF65-F5344CB8AC3E}">
        <p14:creationId xmlns:p14="http://schemas.microsoft.com/office/powerpoint/2010/main" val="17696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D96553-5866-2342-ABD0-EDE28448A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D253F-9E3C-7041-BBEE-C49C851BE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2E0E3-5A70-3D4B-A4ED-5E093338E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010141-AB52-0640-A784-5CD2B20D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AAEE7-D3BF-3449-8AFA-F16B170AA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20E39A-81D3-B640-9F5D-A1C0F7162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FD79D-97AD-8845-8FEB-2E81B6520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FD79D-97AD-8845-8FEB-2E81B6520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20E39A-81D3-B640-9F5D-A1C0F7162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AAEE7-D3BF-3449-8AFA-F16B170AA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010141-AB52-0640-A784-5CD2B20D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2E0E3-5A70-3D4B-A4ED-5E093338E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D253F-9E3C-7041-BBEE-C49C851BE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D96553-5866-2342-ABD0-EDE28448A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  <p:bldGraphic spid="2" grpId="1">
        <p:bldSub>
          <a:bldDgm bld="one"/>
        </p:bldSub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7" y="980914"/>
            <a:ext cx="5210828" cy="3144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035" y="980914"/>
            <a:ext cx="4659683" cy="622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6" y="4020856"/>
            <a:ext cx="5210829" cy="31894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29729" y="266783"/>
            <a:ext cx="7187217" cy="395604"/>
          </a:xfrm>
        </p:spPr>
        <p:txBody>
          <a:bodyPr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Raleway" panose="020B0503030101060003" pitchFamily="34" charset="0"/>
              </a:rPr>
              <a:t>Core Customer </a:t>
            </a:r>
            <a:r>
              <a:rPr lang="en-US" sz="2600" b="1" dirty="0" smtClean="0">
                <a:solidFill>
                  <a:schemeClr val="tx1"/>
                </a:solidFill>
                <a:latin typeface="Raleway" panose="020B0503030101060003" pitchFamily="34" charset="0"/>
              </a:rPr>
              <a:t>Segments</a:t>
            </a:r>
            <a:endParaRPr lang="en-US" sz="2600" b="1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760970" y="7383781"/>
            <a:ext cx="1911665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uk-UA" sz="180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uk-UA"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1034" y="980912"/>
            <a:ext cx="4659683" cy="622936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hape 167"/>
          <p:cNvSpPr txBox="1"/>
          <p:nvPr/>
        </p:nvSpPr>
        <p:spPr>
          <a:xfrm>
            <a:off x="5405228" y="995922"/>
            <a:ext cx="4711484" cy="62580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uk-UA" sz="2000" dirty="0" smtClean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The </a:t>
            </a:r>
            <a:r>
              <a:rPr lang="uk-UA" sz="2000" dirty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Thoughtful Host</a:t>
            </a:r>
          </a:p>
          <a:p>
            <a:pPr marL="298450" marR="0" lvl="0" indent="-285750" algn="l" rtl="0">
              <a:lnSpc>
                <a:spcPct val="150000"/>
              </a:lnSpc>
              <a:spcBef>
                <a:spcPts val="130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Hotels, bars, restaurants,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catering</a:t>
            </a:r>
            <a:r>
              <a:rPr lang="en-US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,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at </a:t>
            </a: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home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hosts</a:t>
            </a:r>
            <a:endParaRPr lang="en-US" sz="13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298450" marR="0" lvl="0" indent="-285750" algn="l" rtl="0">
              <a:lnSpc>
                <a:spcPct val="150000"/>
              </a:lnSpc>
              <a:spcBef>
                <a:spcPts val="130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R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esponsibilit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y</a:t>
            </a:r>
            <a:r>
              <a:rPr lang="en-US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to </a:t>
            </a: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provide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attractive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options </a:t>
            </a:r>
            <a:endParaRPr lang="en-US" sz="1300" dirty="0" smtClean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298450" marR="0" lvl="0" indent="-285750" algn="l" rtl="0">
              <a:lnSpc>
                <a:spcPct val="150000"/>
              </a:lnSpc>
              <a:spcBef>
                <a:spcPts val="130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Serve A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dult </a:t>
            </a: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drinkers and non-drinkers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alike</a:t>
            </a:r>
            <a:r>
              <a:rPr lang="en-US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endParaRPr sz="1300" dirty="0">
              <a:solidFill>
                <a:schemeClr val="tx1"/>
              </a:solidFill>
              <a:latin typeface="Raleway" panose="020B0503030101060003" pitchFamily="34" charset="0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endParaRPr sz="1300" dirty="0">
              <a:solidFill>
                <a:schemeClr val="tx1"/>
              </a:solidFill>
              <a:latin typeface="Raleway" panose="020B0503030101060003" pitchFamily="34" charset="0"/>
              <a:ea typeface="Times New Roman"/>
              <a:cs typeface="Times New Roman"/>
              <a:sym typeface="Times New Roman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uk-UA" sz="2000" dirty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The Social Non-Drinker</a:t>
            </a:r>
          </a:p>
          <a:p>
            <a:pPr marL="298450" marR="27305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C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onsciously </a:t>
            </a: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opts 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(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permanent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ly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or temporarily) 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                         </a:t>
            </a:r>
            <a:r>
              <a:rPr lang="uk-UA" sz="1300" dirty="0" err="1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for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alcohol-free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beverages</a:t>
            </a:r>
            <a:endParaRPr lang="uk-UA" sz="13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298450" marR="0" lvl="0" indent="-285750" algn="l" rtl="0">
              <a:lnSpc>
                <a:spcPct val="15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S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eeking healthier,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inclusive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,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adult beverage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s </a:t>
            </a:r>
            <a:endParaRPr lang="en-US" sz="13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298450" marR="0" lvl="0" indent="-285750" algn="l" rtl="0">
              <a:lnSpc>
                <a:spcPct val="15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S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ocial settings</a:t>
            </a:r>
            <a:r>
              <a:rPr lang="en-US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from 2 to large functions </a:t>
            </a:r>
            <a:endParaRPr sz="1300" dirty="0">
              <a:solidFill>
                <a:schemeClr val="tx1"/>
              </a:solidFill>
              <a:latin typeface="Raleway" panose="020B0503030101060003" pitchFamily="34" charset="0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endParaRPr sz="1300" dirty="0">
              <a:solidFill>
                <a:schemeClr val="tx1"/>
              </a:solidFill>
              <a:latin typeface="Raleway" panose="020B0503030101060003" pitchFamily="34" charset="0"/>
              <a:ea typeface="Times New Roman"/>
              <a:cs typeface="Times New Roman"/>
              <a:sym typeface="Times New Roman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uk-UA" sz="2000" dirty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The Better-For-You Mixer</a:t>
            </a:r>
          </a:p>
          <a:p>
            <a:pPr marL="298450" marR="95250" lvl="0" indent="-285750" algn="l" rtl="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T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ired </a:t>
            </a: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of the 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ultra sweet, HFCS, cheap options</a:t>
            </a:r>
            <a:endParaRPr lang="en-US" sz="13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298450" marR="95250" lvl="0" indent="-285750" algn="l" rtl="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S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eeking more 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authentic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and 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health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ier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uk-UA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mixer </a:t>
            </a:r>
            <a:endParaRPr lang="en-US" sz="1300" dirty="0" smtClean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298450" marR="95250" lvl="0" indent="-285750" algn="l" rtl="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S</a:t>
            </a:r>
            <a:r>
              <a:rPr lang="uk-UA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ocial experience</a:t>
            </a:r>
            <a:r>
              <a:rPr lang="en-US" sz="13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and quality</a:t>
            </a:r>
          </a:p>
          <a:p>
            <a:pPr marL="298450" marR="95250" lvl="0" indent="-285750" algn="l" rtl="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Convenience – ready to serve or mix </a:t>
            </a:r>
            <a:endParaRPr lang="uk-UA" sz="13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8369901" y="7355052"/>
            <a:ext cx="3201632" cy="3227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Raleway" panose="020B0503030101060003"/>
              </a:rPr>
              <a:t>CONFIDENTIAL</a:t>
            </a:r>
            <a:endParaRPr lang="en-US" sz="1200" dirty="0">
              <a:solidFill>
                <a:prstClr val="black"/>
              </a:solidFill>
              <a:latin typeface="Raleway" panose="020B05030301010600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563" y="7207144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6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249" y="7221711"/>
            <a:ext cx="460306" cy="4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8" y="914400"/>
            <a:ext cx="9856696" cy="6239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728" y="316887"/>
            <a:ext cx="7187217" cy="395604"/>
          </a:xfrm>
        </p:spPr>
        <p:txBody>
          <a:bodyPr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Raleway" panose="020B0604020202020204" charset="0"/>
              </a:rPr>
              <a:t>Agenda</a:t>
            </a:r>
          </a:p>
        </p:txBody>
      </p:sp>
      <p:sp>
        <p:nvSpPr>
          <p:cNvPr id="10" name="Pentagon 9"/>
          <p:cNvSpPr/>
          <p:nvPr/>
        </p:nvSpPr>
        <p:spPr>
          <a:xfrm>
            <a:off x="203032" y="1387648"/>
            <a:ext cx="4910202" cy="701456"/>
          </a:xfrm>
          <a:prstGeom prst="homePlat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1900" b="1" dirty="0" smtClean="0">
                <a:solidFill>
                  <a:schemeClr val="tx1"/>
                </a:solidFill>
                <a:latin typeface="Raleway" panose="020B0604020202020204" charset="0"/>
                <a:ea typeface="Calibri"/>
                <a:cs typeface="Calibri"/>
                <a:sym typeface="Calibri"/>
              </a:rPr>
              <a:t>Our Story</a:t>
            </a:r>
            <a:endParaRPr lang="en-US" sz="1900" b="1" dirty="0">
              <a:solidFill>
                <a:schemeClr val="tx1"/>
              </a:solidFill>
              <a:latin typeface="Raleway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03032" y="2865720"/>
            <a:ext cx="4910202" cy="701456"/>
          </a:xfrm>
          <a:prstGeom prst="homePlat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1900" b="1" dirty="0" err="1" smtClean="0">
                <a:solidFill>
                  <a:schemeClr val="tx1"/>
                </a:solidFill>
                <a:latin typeface="Raleway" panose="020B0604020202020204" charset="0"/>
                <a:ea typeface="Calibri"/>
                <a:cs typeface="Calibri"/>
                <a:sym typeface="Calibri"/>
              </a:rPr>
              <a:t>Mocktails</a:t>
            </a:r>
            <a:r>
              <a:rPr lang="en-US" sz="1900" b="1" dirty="0" smtClean="0">
                <a:solidFill>
                  <a:schemeClr val="tx1"/>
                </a:solidFill>
                <a:latin typeface="Raleway" panose="020B0604020202020204" charset="0"/>
                <a:ea typeface="Calibri"/>
                <a:cs typeface="Calibri"/>
                <a:sym typeface="Calibri"/>
              </a:rPr>
              <a:t> Brand On Trend</a:t>
            </a:r>
            <a:endParaRPr lang="en-US" sz="1900" b="1" dirty="0">
              <a:solidFill>
                <a:schemeClr val="tx1"/>
              </a:solidFill>
              <a:latin typeface="Raleway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03032" y="4343792"/>
            <a:ext cx="4910202" cy="701456"/>
          </a:xfrm>
          <a:prstGeom prst="homePlat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1900" b="1" dirty="0" smtClean="0">
                <a:solidFill>
                  <a:schemeClr val="tx1"/>
                </a:solidFill>
                <a:latin typeface="Raleway" panose="020B0604020202020204" charset="0"/>
                <a:ea typeface="Calibri"/>
                <a:cs typeface="Calibri"/>
                <a:sym typeface="Calibri"/>
              </a:rPr>
              <a:t>Market Data</a:t>
            </a:r>
            <a:endParaRPr lang="en-US" sz="1900" b="1" dirty="0">
              <a:solidFill>
                <a:schemeClr val="tx1"/>
              </a:solidFill>
              <a:latin typeface="Raleway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03032" y="5704500"/>
            <a:ext cx="4910202" cy="701456"/>
          </a:xfrm>
          <a:prstGeom prst="homePlat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1900" b="1" dirty="0" smtClean="0">
                <a:solidFill>
                  <a:schemeClr val="tx1"/>
                </a:solidFill>
                <a:latin typeface="Raleway" panose="020B0604020202020204" charset="0"/>
                <a:ea typeface="Calibri"/>
                <a:cs typeface="Calibri"/>
                <a:sym typeface="Calibri"/>
              </a:rPr>
              <a:t>Core Segments</a:t>
            </a:r>
            <a:endParaRPr lang="en-US" sz="1900" b="1" dirty="0">
              <a:solidFill>
                <a:schemeClr val="tx1"/>
              </a:solidFill>
              <a:latin typeface="Raleway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8457584" y="7322127"/>
            <a:ext cx="3201632" cy="3227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Raleway" panose="020B0503030101060003"/>
              </a:rPr>
              <a:t>CONFIDENTIAL</a:t>
            </a:r>
            <a:endParaRPr lang="en-US" sz="1200" dirty="0">
              <a:solidFill>
                <a:prstClr val="black"/>
              </a:solidFill>
              <a:latin typeface="Raleway" panose="020B05030301010600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4887" y="7159086"/>
            <a:ext cx="7023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4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539" y="7235485"/>
            <a:ext cx="460306" cy="4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114" y="319411"/>
            <a:ext cx="7187217" cy="822394"/>
          </a:xfrm>
        </p:spPr>
        <p:txBody>
          <a:bodyPr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Raleway" panose="020B0503030101060003" pitchFamily="34" charset="0"/>
              </a:rPr>
              <a:t>Our 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760970" y="7369341"/>
            <a:ext cx="1911665" cy="388619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80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uk-UA"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041" y="2780778"/>
            <a:ext cx="9081370" cy="285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marL="0" marR="0" indent="0" algn="l" rtl="0">
              <a:spcBef>
                <a:spcPts val="0"/>
              </a:spcBef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08" y="1315233"/>
            <a:ext cx="982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Raleway" panose="020B0604020202020204" charset="0"/>
              </a:rPr>
              <a:t>Our families were </a:t>
            </a:r>
            <a:r>
              <a:rPr lang="en-US" sz="1800" dirty="0">
                <a:latin typeface="Raleway" panose="020B0604020202020204" charset="0"/>
              </a:rPr>
              <a:t>searching for fun alternatives to alcohol, water &amp; soda…</a:t>
            </a:r>
          </a:p>
          <a:p>
            <a:pPr algn="ctr"/>
            <a:r>
              <a:rPr lang="en-US" sz="1800" dirty="0" smtClean="0">
                <a:latin typeface="Raleway" panose="020B0604020202020204" charset="0"/>
              </a:rPr>
              <a:t>We wanted something delicious and uniquely crafted to be enjoyed with </a:t>
            </a:r>
          </a:p>
          <a:p>
            <a:pPr algn="ctr"/>
            <a:r>
              <a:rPr lang="en-US" sz="1800" dirty="0" smtClean="0">
                <a:latin typeface="Raleway" panose="020B0604020202020204" charset="0"/>
              </a:rPr>
              <a:t>food or to join the party anytime. 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8307272" y="7240889"/>
            <a:ext cx="3201632" cy="3227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Raleway" panose="020B0503030101060003"/>
              </a:rPr>
              <a:t>CONFIDENTIAL</a:t>
            </a:r>
            <a:endParaRPr lang="en-US" sz="1200" dirty="0">
              <a:solidFill>
                <a:prstClr val="black"/>
              </a:solidFill>
              <a:latin typeface="Raleway" panose="020B050303010106000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515" y="27807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5226" y="2575430"/>
            <a:ext cx="827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aleway" panose="020B0604020202020204" charset="0"/>
              </a:rPr>
              <a:t>We searched, but found nothing suitable and healthier so we created</a:t>
            </a:r>
            <a:endParaRPr lang="en-US" sz="1800" dirty="0" smtClean="0">
              <a:latin typeface="Raleway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041" y="2868133"/>
            <a:ext cx="908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Raleway" panose="020B0604020202020204" charset="0"/>
              </a:rPr>
              <a:t>products: great tasting </a:t>
            </a:r>
            <a:r>
              <a:rPr lang="en-US" sz="1800" dirty="0" smtClean="0">
                <a:latin typeface="Raleway" panose="020B0604020202020204" charset="0"/>
              </a:rPr>
              <a:t>mixology inspired beverages </a:t>
            </a:r>
            <a:r>
              <a:rPr lang="en-US" sz="1800" dirty="0">
                <a:latin typeface="Raleway" panose="020B0604020202020204" charset="0"/>
              </a:rPr>
              <a:t>for when you are not drinking, and a simple way to serve better-for-you cocktails for when you are</a:t>
            </a:r>
            <a:r>
              <a:rPr lang="en-US" sz="1800" dirty="0" smtClean="0">
                <a:latin typeface="Raleway" panose="020B0604020202020204" charset="0"/>
              </a:rPr>
              <a:t>…</a:t>
            </a:r>
          </a:p>
          <a:p>
            <a:pPr algn="ctr"/>
            <a:endParaRPr lang="en-US" sz="1800" dirty="0">
              <a:latin typeface="Raleway" panose="020B0604020202020204" charset="0"/>
            </a:endParaRPr>
          </a:p>
          <a:p>
            <a:pPr algn="ctr"/>
            <a:r>
              <a:rPr lang="en-US" sz="1800" dirty="0" smtClean="0">
                <a:latin typeface="Raleway" panose="020B0604020202020204" charset="0"/>
              </a:rPr>
              <a:t>From our families to yours.</a:t>
            </a:r>
            <a:endParaRPr lang="en-US" sz="1800" dirty="0">
              <a:latin typeface="Raleway" panose="020B0604020202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77" y="2705540"/>
            <a:ext cx="1316564" cy="142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59" y="4229473"/>
            <a:ext cx="2603141" cy="2726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08" y="4276165"/>
            <a:ext cx="2578265" cy="2700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846" y="4255143"/>
            <a:ext cx="2671426" cy="2671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294" y="4284226"/>
            <a:ext cx="2628709" cy="26287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2063" y="7093098"/>
            <a:ext cx="693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7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319" y="7126657"/>
            <a:ext cx="460306" cy="4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4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88" y="691460"/>
            <a:ext cx="9183430" cy="4546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90" y="4660081"/>
            <a:ext cx="9839365" cy="2571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7115" y="251869"/>
            <a:ext cx="5539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Raleway" panose="020B0604020202020204" charset="0"/>
              </a:rPr>
              <a:t>A Lifestyle Brand for Today’s Consumer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90" y="1710418"/>
            <a:ext cx="5462108" cy="30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026" y="1691756"/>
            <a:ext cx="4845332" cy="3075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781" y="1686839"/>
            <a:ext cx="3085473" cy="3085473"/>
          </a:xfrm>
          <a:prstGeom prst="rect">
            <a:avLst/>
          </a:prstGeom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8148918" y="7232073"/>
            <a:ext cx="1909482" cy="3738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smtClean="0">
                <a:latin typeface="Raleway" panose="020B0503030101060003"/>
              </a:rPr>
              <a:t>CONFIDENTIAL</a:t>
            </a:r>
            <a:endParaRPr lang="en-US" sz="1200" dirty="0">
              <a:latin typeface="Raleway" panose="020B050303010106000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1390" y="7157410"/>
            <a:ext cx="65333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7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296" y="7232072"/>
            <a:ext cx="432770" cy="42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" y="1266091"/>
            <a:ext cx="9878648" cy="56692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1266091"/>
            <a:ext cx="9962147" cy="5669281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rtlCol="0" anchor="t" anchorCtr="0">
            <a:noAutofit/>
          </a:bodyPr>
          <a:lstStyle/>
          <a:p>
            <a:pPr algn="ctr"/>
            <a:endParaRPr lang="en-US" sz="1800" b="1" dirty="0" smtClean="0">
              <a:solidFill>
                <a:schemeClr val="dk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285750" indent="-285750" algn="ctr">
              <a:buFont typeface="Wingdings" charset="2"/>
              <a:buChar char="ü"/>
            </a:pPr>
            <a:r>
              <a:rPr lang="en-US" sz="1800" b="1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Mocktails </a:t>
            </a:r>
            <a:r>
              <a:rPr lang="en-US" sz="1800" b="1" dirty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Brand is on </a:t>
            </a:r>
            <a:r>
              <a:rPr lang="en-US" sz="1800" b="1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trend:</a:t>
            </a:r>
            <a:endParaRPr lang="en-US" sz="1800" dirty="0" smtClean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 </a:t>
            </a:r>
            <a:endParaRPr lang="en-US" sz="1800" dirty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Non-drinkers do not want to be limited to simple water or chemically laden soft drinks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 </a:t>
            </a:r>
            <a:endParaRPr lang="en-US" sz="1800" dirty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Cleaner and healthier food and </a:t>
            </a:r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beverages</a:t>
            </a:r>
          </a:p>
          <a:p>
            <a:pPr marL="342900" indent="-342900">
              <a:buFont typeface="Wingdings" charset="2"/>
              <a:buChar char="ü"/>
            </a:pPr>
            <a:endParaRPr lang="en-US" sz="1800" dirty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More </a:t>
            </a:r>
            <a:r>
              <a:rPr lang="en-US" sz="1800" dirty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choice and </a:t>
            </a:r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customization</a:t>
            </a:r>
          </a:p>
          <a:p>
            <a:pPr marL="342900" indent="-342900">
              <a:buFont typeface="Wingdings" charset="2"/>
              <a:buChar char="ü"/>
            </a:pPr>
            <a:endParaRPr lang="en-US" sz="1800" dirty="0" smtClean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Convenience without sacrificing ingredients </a:t>
            </a:r>
            <a:endParaRPr lang="en-US" sz="1800" dirty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Char char="ü"/>
            </a:pPr>
            <a:endParaRPr lang="en-US" sz="1800" dirty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Lower sugar premium offerings</a:t>
            </a:r>
          </a:p>
          <a:p>
            <a:pPr marL="342900" indent="-342900">
              <a:buFont typeface="Wingdings" charset="2"/>
              <a:buChar char="ü"/>
            </a:pPr>
            <a:endParaRPr lang="en-US" sz="1800" dirty="0" smtClean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Ready to drink or </a:t>
            </a:r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mix</a:t>
            </a:r>
            <a:endParaRPr lang="en-US" sz="1800" dirty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Char char="ü"/>
            </a:pPr>
            <a:endParaRPr lang="en-US" sz="1800" dirty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1800" dirty="0" smtClean="0">
                <a:solidFill>
                  <a:schemeClr val="bg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Inclusive - Mixology for all</a:t>
            </a:r>
          </a:p>
          <a:p>
            <a:pPr marL="342900" indent="-342900">
              <a:buFont typeface="Wingdings" charset="2"/>
              <a:buChar char="ü"/>
            </a:pPr>
            <a:endParaRPr lang="en-US" sz="1800" dirty="0">
              <a:solidFill>
                <a:schemeClr val="bg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8114" y="333479"/>
            <a:ext cx="7187217" cy="822394"/>
          </a:xfrm>
        </p:spPr>
        <p:txBody>
          <a:bodyPr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aleway" panose="020B0503030101060003" pitchFamily="34" charset="0"/>
              </a:rPr>
              <a:t>On Trend</a:t>
            </a:r>
            <a:endParaRPr lang="en-US" sz="2600" b="1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635331" y="7249151"/>
            <a:ext cx="3201632" cy="3227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Raleway" panose="020B0503030101060003"/>
              </a:rPr>
              <a:t>CONFIDENTIAL</a:t>
            </a:r>
            <a:endParaRPr lang="en-US" sz="1200" dirty="0">
              <a:solidFill>
                <a:prstClr val="black"/>
              </a:solidFill>
              <a:latin typeface="Raleway" panose="020B050303010106000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129" y="7048692"/>
            <a:ext cx="7739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3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464" y="7118376"/>
            <a:ext cx="460306" cy="4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5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18" y="790839"/>
            <a:ext cx="9822798" cy="634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2600" b="1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Premium Beverages Are In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760970" y="7369341"/>
            <a:ext cx="1911665" cy="388619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80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uk-UA"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4612" y="2587672"/>
            <a:ext cx="5081106" cy="4681169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hape 60"/>
          <p:cNvSpPr txBox="1"/>
          <p:nvPr/>
        </p:nvSpPr>
        <p:spPr>
          <a:xfrm>
            <a:off x="459083" y="2311302"/>
            <a:ext cx="4812164" cy="4141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endParaRPr lang="en-US" sz="1800" b="0" i="0" u="none" strike="noStrike" cap="none" dirty="0" smtClean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Made</a:t>
            </a:r>
            <a:r>
              <a:rPr lang="uk-UA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uk-UA" sz="1800" b="0" i="0" u="none" strike="noStrike" cap="none" dirty="0" err="1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with</a:t>
            </a:r>
            <a:r>
              <a:rPr lang="uk-UA" sz="1800" b="0" i="0" u="none" strike="noStrike" cap="none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the finest ingredients,            </a:t>
            </a: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exotic</a:t>
            </a:r>
            <a:r>
              <a:rPr lang="uk-UA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f</a:t>
            </a: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lavors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botanticals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, and spices </a:t>
            </a:r>
            <a:endParaRPr lang="en-US" sz="1800" dirty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Vegan</a:t>
            </a:r>
            <a:endParaRPr lang="en-US" sz="1800" b="0" i="0" u="none" strike="noStrike" cap="none" dirty="0" smtClean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Ready to drink or mix</a:t>
            </a:r>
            <a:endParaRPr sz="1800" dirty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tx1"/>
              </a:buClr>
              <a:buSzPct val="25000"/>
              <a:buFont typeface="Wingdings" charset="2"/>
              <a:buChar char="ü"/>
            </a:pPr>
            <a:endParaRPr lang="uk-UA" sz="1800" dirty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Less than 100 </a:t>
            </a:r>
            <a:r>
              <a:rPr lang="en-US" sz="1800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c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alories per bottle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Less sugar than sodas and similar mixers</a:t>
            </a:r>
            <a:endParaRPr lang="uk-UA" sz="1800" b="0" i="0" u="none" strike="noStrike" cap="none" dirty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endParaRPr lang="uk-UA" sz="1800" b="0" i="0" u="none" strike="noStrike" cap="none" dirty="0" smtClean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Nothing </a:t>
            </a:r>
            <a:r>
              <a:rPr lang="en-US" sz="1800" dirty="0" err="1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A</a:t>
            </a:r>
            <a:r>
              <a:rPr lang="en-US" sz="1800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rtifical</a:t>
            </a:r>
            <a:endParaRPr lang="uk-UA" sz="1800" b="0" i="0" u="none" strike="noStrike" cap="none" dirty="0" smtClean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No </a:t>
            </a:r>
            <a:r>
              <a:rPr lang="uk-UA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HFCS</a:t>
            </a:r>
            <a:endParaRPr lang="en-US" sz="1800" b="0" i="0" u="none" strike="noStrike" cap="none" dirty="0" smtClean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No P</a:t>
            </a: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reservatives</a:t>
            </a:r>
            <a:endParaRPr lang="uk-UA" sz="1800" b="0" i="0" u="none" strike="noStrike" cap="none" dirty="0" smtClean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No F</a:t>
            </a: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at</a:t>
            </a:r>
            <a:r>
              <a:rPr lang="uk-UA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cholesterol</a:t>
            </a:r>
            <a:r>
              <a:rPr lang="uk-UA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or s</a:t>
            </a: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odiu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m</a:t>
            </a:r>
            <a:endParaRPr lang="uk-UA" sz="1800" dirty="0" smtClean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lvl="1" indent="-285750">
              <a:buClr>
                <a:schemeClr val="tx1"/>
              </a:buClr>
              <a:buSzPct val="100000"/>
              <a:buFont typeface="Wingdings" charset="2"/>
              <a:buChar char="ü"/>
            </a:pPr>
            <a:endParaRPr lang="uk-UA" sz="1800" dirty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lvl="1" indent="-285750"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uk-UA" sz="1800" dirty="0" err="1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Gluten</a:t>
            </a:r>
            <a:r>
              <a:rPr lang="uk-UA" sz="1800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Free</a:t>
            </a:r>
            <a:endParaRPr lang="uk-UA" sz="1800" dirty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uk-UA" sz="1800" b="0" i="0" u="none" strike="noStrike" cap="none" dirty="0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BPA </a:t>
            </a:r>
            <a:r>
              <a:rPr lang="en-US" sz="1800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F</a:t>
            </a: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ree</a:t>
            </a:r>
            <a:endParaRPr lang="uk-UA" sz="1800" b="0" i="0" u="none" strike="noStrike" cap="none" dirty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uk-UA" sz="1800" b="0" i="0" u="none" strike="noStrike" cap="none" dirty="0" err="1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Allergen</a:t>
            </a:r>
            <a:r>
              <a:rPr lang="uk-UA" sz="1800" b="0" i="0" u="none" strike="noStrike" cap="none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F</a:t>
            </a:r>
            <a:r>
              <a:rPr lang="uk-UA" sz="1800" b="0" i="0" u="none" strike="noStrike" cap="none" dirty="0" err="1" smtClean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ree</a:t>
            </a:r>
            <a:endParaRPr lang="en-US" sz="1800" b="0" i="0" u="none" strike="noStrike" cap="none" dirty="0" smtClean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  <a:p>
            <a:pPr marL="742950" indent="-285750">
              <a:buClr>
                <a:schemeClr val="tx1"/>
              </a:buClr>
              <a:buSzPct val="100000"/>
              <a:buFont typeface="Wingdings" charset="2"/>
              <a:buChar char="ü"/>
            </a:pPr>
            <a:endParaRPr lang="uk-UA" sz="1800" b="0" i="0" u="none" strike="noStrike" cap="none" dirty="0">
              <a:solidFill>
                <a:schemeClr val="tx1"/>
              </a:solidFill>
              <a:latin typeface="Raleway" panose="020B050303010106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8616946" y="7240889"/>
            <a:ext cx="3201632" cy="3227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Raleway" panose="020B0503030101060003"/>
              </a:rPr>
              <a:t>CONFIDENTIAL</a:t>
            </a:r>
            <a:endParaRPr lang="en-US" sz="1200" dirty="0">
              <a:solidFill>
                <a:prstClr val="black"/>
              </a:solidFill>
              <a:latin typeface="Raleway" panose="020B05030301010600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236" y="7140389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4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539" y="7235485"/>
            <a:ext cx="460306" cy="4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665" y="227687"/>
            <a:ext cx="7187217" cy="395604"/>
          </a:xfrm>
        </p:spPr>
        <p:txBody>
          <a:bodyPr/>
          <a:lstStyle/>
          <a:p>
            <a:pPr lvl="0"/>
            <a:r>
              <a:rPr lang="uk-UA" sz="2400" b="1" dirty="0">
                <a:solidFill>
                  <a:schemeClr val="tx1"/>
                </a:solidFill>
                <a:latin typeface="Raleway" panose="020B0503030101060003" pitchFamily="34" charset="0"/>
              </a:rPr>
              <a:t>How many consumers are we talking about?</a:t>
            </a:r>
            <a:br>
              <a:rPr lang="uk-UA" sz="2400" b="1" dirty="0">
                <a:solidFill>
                  <a:schemeClr val="tx1"/>
                </a:solidFill>
                <a:latin typeface="Raleway" panose="020B0503030101060003" pitchFamily="34" charset="0"/>
              </a:rPr>
            </a:b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760970" y="7369341"/>
            <a:ext cx="1911665" cy="388619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80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uk-UA"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95" y="783298"/>
            <a:ext cx="9228090" cy="6377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88"/>
          <p:cNvSpPr/>
          <p:nvPr/>
        </p:nvSpPr>
        <p:spPr>
          <a:xfrm>
            <a:off x="3914474" y="1194588"/>
            <a:ext cx="1208396" cy="16572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7964" y="0"/>
                </a:moveTo>
                <a:lnTo>
                  <a:pt x="28311" y="0"/>
                </a:lnTo>
                <a:lnTo>
                  <a:pt x="28311" y="59785"/>
                </a:lnTo>
                <a:lnTo>
                  <a:pt x="0" y="116996"/>
                </a:lnTo>
                <a:lnTo>
                  <a:pt x="6929" y="118278"/>
                </a:lnTo>
                <a:lnTo>
                  <a:pt x="13979" y="119199"/>
                </a:lnTo>
                <a:lnTo>
                  <a:pt x="21118" y="119754"/>
                </a:lnTo>
                <a:lnTo>
                  <a:pt x="28311" y="119940"/>
                </a:lnTo>
                <a:lnTo>
                  <a:pt x="36216" y="119719"/>
                </a:lnTo>
                <a:lnTo>
                  <a:pt x="43934" y="119068"/>
                </a:lnTo>
                <a:lnTo>
                  <a:pt x="51438" y="118006"/>
                </a:lnTo>
                <a:lnTo>
                  <a:pt x="58700" y="116551"/>
                </a:lnTo>
                <a:lnTo>
                  <a:pt x="65693" y="114720"/>
                </a:lnTo>
                <a:lnTo>
                  <a:pt x="72389" y="112532"/>
                </a:lnTo>
                <a:lnTo>
                  <a:pt x="78761" y="110005"/>
                </a:lnTo>
                <a:lnTo>
                  <a:pt x="84781" y="107156"/>
                </a:lnTo>
                <a:lnTo>
                  <a:pt x="90422" y="104004"/>
                </a:lnTo>
                <a:lnTo>
                  <a:pt x="95657" y="100567"/>
                </a:lnTo>
                <a:lnTo>
                  <a:pt x="100457" y="96863"/>
                </a:lnTo>
                <a:lnTo>
                  <a:pt x="104795" y="92910"/>
                </a:lnTo>
                <a:lnTo>
                  <a:pt x="108644" y="88727"/>
                </a:lnTo>
                <a:lnTo>
                  <a:pt x="111977" y="84330"/>
                </a:lnTo>
                <a:lnTo>
                  <a:pt x="114765" y="79738"/>
                </a:lnTo>
                <a:lnTo>
                  <a:pt x="116981" y="74970"/>
                </a:lnTo>
                <a:lnTo>
                  <a:pt x="118598" y="70043"/>
                </a:lnTo>
                <a:lnTo>
                  <a:pt x="119589" y="64975"/>
                </a:lnTo>
                <a:lnTo>
                  <a:pt x="119925" y="59785"/>
                </a:lnTo>
                <a:lnTo>
                  <a:pt x="119589" y="54594"/>
                </a:lnTo>
                <a:lnTo>
                  <a:pt x="118598" y="49527"/>
                </a:lnTo>
                <a:lnTo>
                  <a:pt x="116981" y="44600"/>
                </a:lnTo>
                <a:lnTo>
                  <a:pt x="114765" y="39831"/>
                </a:lnTo>
                <a:lnTo>
                  <a:pt x="111977" y="35240"/>
                </a:lnTo>
                <a:lnTo>
                  <a:pt x="108644" y="30843"/>
                </a:lnTo>
                <a:lnTo>
                  <a:pt x="104795" y="26659"/>
                </a:lnTo>
                <a:lnTo>
                  <a:pt x="100457" y="22707"/>
                </a:lnTo>
                <a:lnTo>
                  <a:pt x="95657" y="19003"/>
                </a:lnTo>
                <a:lnTo>
                  <a:pt x="90422" y="15566"/>
                </a:lnTo>
                <a:lnTo>
                  <a:pt x="84781" y="12414"/>
                </a:lnTo>
                <a:lnTo>
                  <a:pt x="78761" y="9566"/>
                </a:lnTo>
                <a:lnTo>
                  <a:pt x="72389" y="7038"/>
                </a:lnTo>
                <a:lnTo>
                  <a:pt x="65693" y="4850"/>
                </a:lnTo>
                <a:lnTo>
                  <a:pt x="58700" y="3020"/>
                </a:lnTo>
                <a:lnTo>
                  <a:pt x="51438" y="1564"/>
                </a:lnTo>
                <a:lnTo>
                  <a:pt x="43934" y="502"/>
                </a:lnTo>
                <a:lnTo>
                  <a:pt x="37964" y="0"/>
                </a:lnTo>
                <a:close/>
              </a:path>
            </a:pathLst>
          </a:custGeom>
          <a:solidFill>
            <a:srgbClr val="1EA185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89"/>
          <p:cNvSpPr/>
          <p:nvPr/>
        </p:nvSpPr>
        <p:spPr>
          <a:xfrm>
            <a:off x="3914475" y="1181370"/>
            <a:ext cx="1208395" cy="16721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7964" y="0"/>
                </a:moveTo>
                <a:lnTo>
                  <a:pt x="51438" y="1564"/>
                </a:lnTo>
                <a:lnTo>
                  <a:pt x="58700" y="3020"/>
                </a:lnTo>
                <a:lnTo>
                  <a:pt x="65693" y="4850"/>
                </a:lnTo>
                <a:lnTo>
                  <a:pt x="72389" y="7038"/>
                </a:lnTo>
                <a:lnTo>
                  <a:pt x="78761" y="9566"/>
                </a:lnTo>
                <a:lnTo>
                  <a:pt x="84781" y="12414"/>
                </a:lnTo>
                <a:lnTo>
                  <a:pt x="90422" y="15566"/>
                </a:lnTo>
                <a:lnTo>
                  <a:pt x="95657" y="19003"/>
                </a:lnTo>
                <a:lnTo>
                  <a:pt x="100457" y="22707"/>
                </a:lnTo>
                <a:lnTo>
                  <a:pt x="104795" y="26659"/>
                </a:lnTo>
                <a:lnTo>
                  <a:pt x="108644" y="30843"/>
                </a:lnTo>
                <a:lnTo>
                  <a:pt x="111977" y="35240"/>
                </a:lnTo>
                <a:lnTo>
                  <a:pt x="114765" y="39831"/>
                </a:lnTo>
                <a:lnTo>
                  <a:pt x="116981" y="44600"/>
                </a:lnTo>
                <a:lnTo>
                  <a:pt x="118598" y="49527"/>
                </a:lnTo>
                <a:lnTo>
                  <a:pt x="119589" y="54594"/>
                </a:lnTo>
                <a:lnTo>
                  <a:pt x="119925" y="59785"/>
                </a:lnTo>
                <a:lnTo>
                  <a:pt x="119589" y="64975"/>
                </a:lnTo>
                <a:lnTo>
                  <a:pt x="118598" y="70043"/>
                </a:lnTo>
                <a:lnTo>
                  <a:pt x="116981" y="74970"/>
                </a:lnTo>
                <a:lnTo>
                  <a:pt x="114765" y="79738"/>
                </a:lnTo>
                <a:lnTo>
                  <a:pt x="111977" y="84330"/>
                </a:lnTo>
                <a:lnTo>
                  <a:pt x="108644" y="88727"/>
                </a:lnTo>
                <a:lnTo>
                  <a:pt x="104795" y="92910"/>
                </a:lnTo>
                <a:lnTo>
                  <a:pt x="100457" y="96863"/>
                </a:lnTo>
                <a:lnTo>
                  <a:pt x="95657" y="100567"/>
                </a:lnTo>
                <a:lnTo>
                  <a:pt x="90422" y="104004"/>
                </a:lnTo>
                <a:lnTo>
                  <a:pt x="84781" y="107156"/>
                </a:lnTo>
                <a:lnTo>
                  <a:pt x="78761" y="110005"/>
                </a:lnTo>
                <a:lnTo>
                  <a:pt x="72389" y="112532"/>
                </a:lnTo>
                <a:lnTo>
                  <a:pt x="65693" y="114720"/>
                </a:lnTo>
                <a:lnTo>
                  <a:pt x="58700" y="116551"/>
                </a:lnTo>
                <a:lnTo>
                  <a:pt x="51438" y="118006"/>
                </a:lnTo>
                <a:lnTo>
                  <a:pt x="43934" y="119068"/>
                </a:lnTo>
                <a:lnTo>
                  <a:pt x="36216" y="119719"/>
                </a:lnTo>
                <a:lnTo>
                  <a:pt x="28311" y="119940"/>
                </a:lnTo>
                <a:lnTo>
                  <a:pt x="21118" y="119754"/>
                </a:lnTo>
                <a:lnTo>
                  <a:pt x="13979" y="119199"/>
                </a:lnTo>
                <a:lnTo>
                  <a:pt x="6929" y="118278"/>
                </a:lnTo>
                <a:lnTo>
                  <a:pt x="0" y="116996"/>
                </a:lnTo>
                <a:lnTo>
                  <a:pt x="28311" y="59785"/>
                </a:lnTo>
                <a:lnTo>
                  <a:pt x="28311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90"/>
          <p:cNvSpPr/>
          <p:nvPr/>
        </p:nvSpPr>
        <p:spPr>
          <a:xfrm>
            <a:off x="3305580" y="1184112"/>
            <a:ext cx="896140" cy="16388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59" y="0"/>
                </a:moveTo>
                <a:lnTo>
                  <a:pt x="107258" y="0"/>
                </a:lnTo>
                <a:lnTo>
                  <a:pt x="98118" y="649"/>
                </a:lnTo>
                <a:lnTo>
                  <a:pt x="87600" y="1904"/>
                </a:lnTo>
                <a:lnTo>
                  <a:pt x="77422" y="3626"/>
                </a:lnTo>
                <a:lnTo>
                  <a:pt x="67635" y="5797"/>
                </a:lnTo>
                <a:lnTo>
                  <a:pt x="58292" y="8396"/>
                </a:lnTo>
                <a:lnTo>
                  <a:pt x="49447" y="11404"/>
                </a:lnTo>
                <a:lnTo>
                  <a:pt x="41151" y="14802"/>
                </a:lnTo>
                <a:lnTo>
                  <a:pt x="33458" y="18568"/>
                </a:lnTo>
                <a:lnTo>
                  <a:pt x="26419" y="22684"/>
                </a:lnTo>
                <a:lnTo>
                  <a:pt x="20088" y="27130"/>
                </a:lnTo>
                <a:lnTo>
                  <a:pt x="14518" y="31887"/>
                </a:lnTo>
                <a:lnTo>
                  <a:pt x="9760" y="36934"/>
                </a:lnTo>
                <a:lnTo>
                  <a:pt x="5868" y="42252"/>
                </a:lnTo>
                <a:lnTo>
                  <a:pt x="3089" y="47385"/>
                </a:lnTo>
                <a:lnTo>
                  <a:pt x="1200" y="52534"/>
                </a:lnTo>
                <a:lnTo>
                  <a:pt x="178" y="57676"/>
                </a:lnTo>
                <a:lnTo>
                  <a:pt x="0" y="62789"/>
                </a:lnTo>
                <a:lnTo>
                  <a:pt x="642" y="67848"/>
                </a:lnTo>
                <a:lnTo>
                  <a:pt x="2083" y="72830"/>
                </a:lnTo>
                <a:lnTo>
                  <a:pt x="4298" y="77712"/>
                </a:lnTo>
                <a:lnTo>
                  <a:pt x="7264" y="82471"/>
                </a:lnTo>
                <a:lnTo>
                  <a:pt x="10960" y="87082"/>
                </a:lnTo>
                <a:lnTo>
                  <a:pt x="15360" y="91524"/>
                </a:lnTo>
                <a:lnTo>
                  <a:pt x="20443" y="95772"/>
                </a:lnTo>
                <a:lnTo>
                  <a:pt x="26184" y="99804"/>
                </a:lnTo>
                <a:lnTo>
                  <a:pt x="32562" y="103595"/>
                </a:lnTo>
                <a:lnTo>
                  <a:pt x="39552" y="107123"/>
                </a:lnTo>
                <a:lnTo>
                  <a:pt x="47132" y="110364"/>
                </a:lnTo>
                <a:lnTo>
                  <a:pt x="55279" y="113295"/>
                </a:lnTo>
                <a:lnTo>
                  <a:pt x="63970" y="115892"/>
                </a:lnTo>
                <a:lnTo>
                  <a:pt x="73180" y="118133"/>
                </a:lnTo>
                <a:lnTo>
                  <a:pt x="82888" y="119993"/>
                </a:lnTo>
                <a:lnTo>
                  <a:pt x="119959" y="61317"/>
                </a:lnTo>
                <a:lnTo>
                  <a:pt x="119959" y="0"/>
                </a:lnTo>
                <a:close/>
              </a:path>
            </a:pathLst>
          </a:custGeom>
          <a:solidFill>
            <a:srgbClr val="9BBB5C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91"/>
          <p:cNvSpPr/>
          <p:nvPr/>
        </p:nvSpPr>
        <p:spPr>
          <a:xfrm>
            <a:off x="3305580" y="1186733"/>
            <a:ext cx="896140" cy="16388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888" y="119993"/>
                </a:moveTo>
                <a:lnTo>
                  <a:pt x="73180" y="118133"/>
                </a:lnTo>
                <a:lnTo>
                  <a:pt x="63970" y="115892"/>
                </a:lnTo>
                <a:lnTo>
                  <a:pt x="55279" y="113295"/>
                </a:lnTo>
                <a:lnTo>
                  <a:pt x="47132" y="110364"/>
                </a:lnTo>
                <a:lnTo>
                  <a:pt x="39552" y="107123"/>
                </a:lnTo>
                <a:lnTo>
                  <a:pt x="32562" y="103595"/>
                </a:lnTo>
                <a:lnTo>
                  <a:pt x="26184" y="99804"/>
                </a:lnTo>
                <a:lnTo>
                  <a:pt x="20443" y="95772"/>
                </a:lnTo>
                <a:lnTo>
                  <a:pt x="15360" y="91524"/>
                </a:lnTo>
                <a:lnTo>
                  <a:pt x="10960" y="87082"/>
                </a:lnTo>
                <a:lnTo>
                  <a:pt x="7264" y="82471"/>
                </a:lnTo>
                <a:lnTo>
                  <a:pt x="4298" y="77712"/>
                </a:lnTo>
                <a:lnTo>
                  <a:pt x="2083" y="72830"/>
                </a:lnTo>
                <a:lnTo>
                  <a:pt x="642" y="67848"/>
                </a:lnTo>
                <a:lnTo>
                  <a:pt x="0" y="62789"/>
                </a:lnTo>
                <a:lnTo>
                  <a:pt x="178" y="57676"/>
                </a:lnTo>
                <a:lnTo>
                  <a:pt x="1200" y="52534"/>
                </a:lnTo>
                <a:lnTo>
                  <a:pt x="3089" y="47385"/>
                </a:lnTo>
                <a:lnTo>
                  <a:pt x="5868" y="42252"/>
                </a:lnTo>
                <a:lnTo>
                  <a:pt x="9760" y="36934"/>
                </a:lnTo>
                <a:lnTo>
                  <a:pt x="14518" y="31887"/>
                </a:lnTo>
                <a:lnTo>
                  <a:pt x="20088" y="27130"/>
                </a:lnTo>
                <a:lnTo>
                  <a:pt x="26419" y="22684"/>
                </a:lnTo>
                <a:lnTo>
                  <a:pt x="33458" y="18568"/>
                </a:lnTo>
                <a:lnTo>
                  <a:pt x="41151" y="14802"/>
                </a:lnTo>
                <a:lnTo>
                  <a:pt x="49447" y="11404"/>
                </a:lnTo>
                <a:lnTo>
                  <a:pt x="58292" y="8396"/>
                </a:lnTo>
                <a:lnTo>
                  <a:pt x="67635" y="5797"/>
                </a:lnTo>
                <a:lnTo>
                  <a:pt x="77422" y="3626"/>
                </a:lnTo>
                <a:lnTo>
                  <a:pt x="87600" y="1904"/>
                </a:lnTo>
                <a:lnTo>
                  <a:pt x="98118" y="649"/>
                </a:lnTo>
                <a:lnTo>
                  <a:pt x="107258" y="0"/>
                </a:lnTo>
                <a:lnTo>
                  <a:pt x="119959" y="0"/>
                </a:lnTo>
                <a:lnTo>
                  <a:pt x="119959" y="61317"/>
                </a:lnTo>
                <a:lnTo>
                  <a:pt x="82888" y="119993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99"/>
          <p:cNvSpPr txBox="1"/>
          <p:nvPr/>
        </p:nvSpPr>
        <p:spPr>
          <a:xfrm>
            <a:off x="4337786" y="2013148"/>
            <a:ext cx="687608" cy="109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drinkers</a:t>
            </a:r>
          </a:p>
        </p:txBody>
      </p:sp>
      <p:sp>
        <p:nvSpPr>
          <p:cNvPr id="26" name="Shape 100"/>
          <p:cNvSpPr txBox="1"/>
          <p:nvPr/>
        </p:nvSpPr>
        <p:spPr>
          <a:xfrm>
            <a:off x="3486903" y="1764100"/>
            <a:ext cx="652454" cy="437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non-drinkers</a:t>
            </a:r>
          </a:p>
        </p:txBody>
      </p:sp>
      <p:sp>
        <p:nvSpPr>
          <p:cNvPr id="27" name="Shape 97"/>
          <p:cNvSpPr txBox="1"/>
          <p:nvPr/>
        </p:nvSpPr>
        <p:spPr>
          <a:xfrm>
            <a:off x="3394663" y="2985606"/>
            <a:ext cx="1741797" cy="956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84150" marR="177800" lvl="0" indent="-171450" rtl="0">
              <a:lnSpc>
                <a:spcPct val="100000"/>
              </a:lnSpc>
              <a:spcBef>
                <a:spcPts val="0"/>
              </a:spcBef>
              <a:buSzPct val="25000"/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Alcoholic vs  Non-Alcoholic  </a:t>
            </a:r>
            <a:r>
              <a:rPr lang="uk-UA" sz="1200" dirty="0" smtClean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Drinkers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 </a:t>
            </a:r>
            <a:r>
              <a:rPr lang="uk-UA" sz="1200" dirty="0" smtClean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(adults </a:t>
            </a:r>
            <a:r>
              <a:rPr lang="uk-UA" sz="1200" dirty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over 21 in  the US in a given  month)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1674426202"/>
              </p:ext>
            </p:extLst>
          </p:nvPr>
        </p:nvGraphicFramePr>
        <p:xfrm>
          <a:off x="3158638" y="2574243"/>
          <a:ext cx="4359057" cy="407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Shape 79"/>
          <p:cNvSpPr txBox="1"/>
          <p:nvPr/>
        </p:nvSpPr>
        <p:spPr>
          <a:xfrm>
            <a:off x="5338167" y="905622"/>
            <a:ext cx="4348478" cy="5779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300"/>
              </a:spcBef>
              <a:buNone/>
            </a:pPr>
            <a:endParaRPr sz="20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32" name="Shape 80"/>
          <p:cNvSpPr txBox="1"/>
          <p:nvPr/>
        </p:nvSpPr>
        <p:spPr>
          <a:xfrm>
            <a:off x="5217667" y="1273192"/>
            <a:ext cx="4348479" cy="36116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84150" marR="453390" lvl="0" indent="-171450">
              <a:lnSpc>
                <a:spcPct val="125000"/>
              </a:lnSpc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1/3 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of 220 million US adults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choose not to drink 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alcohol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45% in 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any given month (CDC, USDA, Dept. of Justice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).</a:t>
            </a:r>
            <a:endParaRPr lang="en-US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84150" marR="453390" lvl="0" indent="-171450">
              <a:lnSpc>
                <a:spcPct val="125000"/>
              </a:lnSpc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Pregnant women, people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on 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medications,  in-season athletes, weight loss /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health 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and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wellness, 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allergy sufferers, religious abstainers, recovering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addicts. and 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supportive family members, as well as designated drivers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abstain.</a:t>
            </a:r>
            <a:endParaRPr lang="en-US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84150" marR="453390" lvl="0" indent="-171450">
              <a:lnSpc>
                <a:spcPct val="125000"/>
              </a:lnSpc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60% of Americans age 18 &amp; over consume half a drink or less a week  (National Institute on Alcohol Abuse &amp; Alcoholism, November 2014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).</a:t>
            </a:r>
            <a:endParaRPr lang="en-US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84150" marR="453390" lvl="0" indent="-171450">
              <a:lnSpc>
                <a:spcPct val="125000"/>
              </a:lnSpc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Fewer percentage of adult drinkers today vs 50 years ago  (and 50 vs 100 years ago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).</a:t>
            </a:r>
            <a:endParaRPr lang="en-US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84150" marR="453390" lvl="0" indent="-171450">
              <a:lnSpc>
                <a:spcPct val="125000"/>
              </a:lnSpc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Women and Millennial generation are leading the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trend.</a:t>
            </a:r>
            <a:endParaRPr lang="en-US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33" name="Shape 83"/>
          <p:cNvSpPr txBox="1"/>
          <p:nvPr/>
        </p:nvSpPr>
        <p:spPr>
          <a:xfrm>
            <a:off x="5235879" y="4609723"/>
            <a:ext cx="3906003" cy="5501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2000" dirty="0" smtClean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Contributing Factors</a:t>
            </a:r>
            <a:r>
              <a:rPr lang="en-US" sz="2000" dirty="0" smtClean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:</a:t>
            </a:r>
            <a:endParaRPr lang="uk-UA" sz="2000" dirty="0" smtClean="0">
              <a:solidFill>
                <a:schemeClr val="tx1"/>
              </a:solidFill>
              <a:latin typeface="Raleway" panose="020B0503030101060003" pitchFamily="34" charset="0"/>
              <a:ea typeface="Rokkitt"/>
              <a:cs typeface="Rokkitt"/>
              <a:sym typeface="Rokkitt"/>
            </a:endParaRPr>
          </a:p>
        </p:txBody>
      </p:sp>
      <p:sp>
        <p:nvSpPr>
          <p:cNvPr id="34" name="Shape 87"/>
          <p:cNvSpPr txBox="1"/>
          <p:nvPr/>
        </p:nvSpPr>
        <p:spPr>
          <a:xfrm>
            <a:off x="5338167" y="4937745"/>
            <a:ext cx="4107481" cy="21697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84150" marR="5080" lvl="0" indent="-171450">
              <a:lnSpc>
                <a:spcPct val="150000"/>
              </a:lnSpc>
              <a:buSzPct val="100000"/>
              <a:buFont typeface="Wingdings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 changing relationship with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alcohol.</a:t>
            </a:r>
            <a:endParaRPr lang="en-US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84150" marR="5080" lvl="0" indent="-171450">
              <a:lnSpc>
                <a:spcPct val="150000"/>
              </a:lnSpc>
              <a:buSzPct val="100000"/>
              <a:buFont typeface="Wingdings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Millennials and Liability are forcing the issue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.</a:t>
            </a:r>
            <a:endParaRPr lang="en-US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84150" marR="5080" lvl="0" indent="-171450">
              <a:lnSpc>
                <a:spcPct val="150000"/>
              </a:lnSpc>
              <a:buSzPct val="100000"/>
              <a:buFont typeface="Wingdings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Soda sales are slumping due to health concerns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.</a:t>
            </a:r>
            <a:endParaRPr lang="en-US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84150" marR="5080" lvl="0" indent="-171450">
              <a:lnSpc>
                <a:spcPct val="150000"/>
              </a:lnSpc>
              <a:buSzPct val="100000"/>
              <a:buFont typeface="Wingdings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Water is healthy for us but boring in social settings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.</a:t>
            </a:r>
            <a:endParaRPr lang="en-US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84150" marR="5080" lvl="0" indent="-171450">
              <a:lnSpc>
                <a:spcPct val="150000"/>
              </a:lnSpc>
              <a:buSzPct val="100000"/>
              <a:buFont typeface="Wingdings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E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xpected 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that better alternatives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to alcohol, soda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, or </a:t>
            </a:r>
            <a:endParaRPr lang="en-US" sz="1200" dirty="0" smtClean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  <a:p>
            <a:pPr marL="12700" marR="5080" lvl="0">
              <a:lnSpc>
                <a:spcPct val="150000"/>
              </a:lnSpc>
              <a:buSzPct val="100000"/>
            </a:pP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   water </a:t>
            </a:r>
            <a:r>
              <a:rPr lang="en-US" sz="1200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be offered.</a:t>
            </a:r>
            <a:endParaRPr lang="uk-UA" sz="1200" dirty="0">
              <a:solidFill>
                <a:schemeClr val="tx1"/>
              </a:solidFill>
              <a:latin typeface="Raleway" panose="020B0503030101060003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17" name="Shape 97"/>
          <p:cNvSpPr txBox="1"/>
          <p:nvPr/>
        </p:nvSpPr>
        <p:spPr>
          <a:xfrm>
            <a:off x="3051270" y="6626381"/>
            <a:ext cx="3643997" cy="3566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84150" marR="177800" lvl="0" indent="-171450" rtl="0">
              <a:lnSpc>
                <a:spcPct val="100000"/>
              </a:lnSpc>
              <a:spcBef>
                <a:spcPts val="0"/>
              </a:spcBef>
              <a:buSzPct val="25000"/>
              <a:buFont typeface="Wingdings" panose="05000000000000000000" pitchFamily="2" charset="2"/>
              <a:buChar char="§"/>
            </a:pPr>
            <a:r>
              <a:rPr lang="en-US" sz="800" dirty="0" smtClean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Frequency of drinking </a:t>
            </a:r>
            <a:r>
              <a:rPr lang="en-US" sz="800" dirty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(</a:t>
            </a:r>
            <a:r>
              <a:rPr lang="en-US" sz="800" dirty="0" smtClean="0">
                <a:solidFill>
                  <a:schemeClr val="tx1"/>
                </a:solidFill>
                <a:latin typeface="Raleway" panose="020B0503030101060003" pitchFamily="34" charset="0"/>
                <a:ea typeface="Rokkitt"/>
                <a:cs typeface="Rokkitt"/>
                <a:sym typeface="Rokkitt"/>
              </a:rPr>
              <a:t>adults 21 and over days per month)</a:t>
            </a:r>
            <a:endParaRPr lang="uk-UA" sz="800" dirty="0">
              <a:solidFill>
                <a:schemeClr val="tx1"/>
              </a:solidFill>
              <a:latin typeface="Raleway" panose="020B0503030101060003" pitchFamily="34" charset="0"/>
              <a:ea typeface="Rokkitt"/>
              <a:cs typeface="Rokkitt"/>
              <a:sym typeface="Rokkitt"/>
            </a:endParaRP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8567052" y="7369341"/>
            <a:ext cx="3201632" cy="3227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Raleway" panose="020B0503030101060003"/>
              </a:rPr>
              <a:t>CONFIDENTIAL</a:t>
            </a:r>
            <a:endParaRPr lang="en-US" sz="1200" dirty="0">
              <a:solidFill>
                <a:prstClr val="black"/>
              </a:solidFill>
              <a:latin typeface="Raleway" panose="020B050303010106000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439" y="7160456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5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539" y="7235485"/>
            <a:ext cx="460306" cy="4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422" y="609069"/>
            <a:ext cx="1229452" cy="1229452"/>
          </a:xfrm>
          <a:prstGeom prst="rect">
            <a:avLst/>
          </a:prstGeom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259" y="1141081"/>
            <a:ext cx="4602185" cy="56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2676344"/>
            <a:ext cx="2235985" cy="44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3847427"/>
            <a:ext cx="2015836" cy="72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247" y="5844105"/>
            <a:ext cx="2174184" cy="4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831007" y="2884809"/>
            <a:ext cx="5227392" cy="904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320" b="1" u="sng" dirty="0" smtClean="0">
                <a:solidFill>
                  <a:schemeClr val="tx1"/>
                </a:solidFill>
                <a:latin typeface="Raleway" panose="020B0503030101060003" pitchFamily="34" charset="0"/>
                <a:sym typeface="Arial"/>
                <a:hlinkClick r:id="rId7"/>
              </a:rPr>
              <a:t>STYLE</a:t>
            </a:r>
            <a:endParaRPr lang="uk-UA" sz="1320" b="1" u="sng" dirty="0">
              <a:solidFill>
                <a:schemeClr val="tx1"/>
              </a:solidFill>
              <a:latin typeface="Raleway" panose="020B0503030101060003" pitchFamily="34" charset="0"/>
              <a:sym typeface="Arial"/>
              <a:hlinkClick r:id="rId7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2400" dirty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Happy Hour Without the Booze</a:t>
            </a:r>
          </a:p>
          <a:p>
            <a:pPr marL="0" marR="3713" lvl="0" indent="0" algn="l" rtl="0">
              <a:spcBef>
                <a:spcPts val="0"/>
              </a:spcBef>
              <a:buSzPct val="25000"/>
              <a:buNone/>
            </a:pPr>
            <a:r>
              <a:rPr lang="uk-UA" sz="1000" b="1" dirty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By RACHEL </a:t>
            </a:r>
            <a:r>
              <a:rPr lang="uk-UA" sz="1000" b="1" dirty="0" smtClean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LEVIN</a:t>
            </a:r>
            <a:r>
              <a:rPr lang="en-US" sz="1000" b="1" dirty="0" smtClean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    </a:t>
            </a:r>
            <a:r>
              <a:rPr lang="uk-UA" sz="1000" dirty="0" smtClean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JAN</a:t>
            </a:r>
            <a:r>
              <a:rPr lang="uk-UA" sz="1000" dirty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. 20, 2016</a:t>
            </a:r>
          </a:p>
        </p:txBody>
      </p:sp>
      <p:sp>
        <p:nvSpPr>
          <p:cNvPr id="70" name="Shape 70"/>
          <p:cNvSpPr/>
          <p:nvPr/>
        </p:nvSpPr>
        <p:spPr>
          <a:xfrm>
            <a:off x="4727444" y="4335343"/>
            <a:ext cx="5128636" cy="1793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320" b="1" u="sng" dirty="0">
                <a:solidFill>
                  <a:schemeClr val="tx1"/>
                </a:solidFill>
                <a:latin typeface="Raleway" panose="020B0503030101060003" pitchFamily="34" charset="0"/>
                <a:sym typeface="Arial"/>
                <a:hlinkClick r:id="rId8"/>
              </a:rPr>
              <a:t>Health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2000" b="1" dirty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Sober is the new drunk: why millennials are ditching bar crawls for juice </a:t>
            </a:r>
            <a:r>
              <a:rPr lang="uk-UA" sz="2000" b="1" dirty="0" smtClean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crawls</a:t>
            </a:r>
            <a:r>
              <a:rPr lang="en-US" sz="2000" b="1" dirty="0" smtClean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Raleway" panose="020B0503030101060003" pitchFamily="34" charset="0"/>
              </a:rPr>
              <a:t> is</a:t>
            </a:r>
            <a:r>
              <a:rPr lang="uk-UA" sz="2000" b="1" dirty="0" smtClean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being sober finally trendy?</a:t>
            </a:r>
            <a:r>
              <a:rPr lang="uk-UA" sz="2000" b="1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155" u="sng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  <a:hlinkClick r:id="rId9"/>
              </a:rPr>
              <a:t>Angelina Chapin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155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Thursday 21 April 2016 08.00 EDT</a:t>
            </a:r>
          </a:p>
        </p:txBody>
      </p:sp>
      <p:sp>
        <p:nvSpPr>
          <p:cNvPr id="71" name="Shape 71"/>
          <p:cNvSpPr/>
          <p:nvPr/>
        </p:nvSpPr>
        <p:spPr>
          <a:xfrm>
            <a:off x="4727444" y="6242804"/>
            <a:ext cx="5029199" cy="9812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2400" dirty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The Decline of ‘Big Soda’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000" dirty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The drop in soda consumption represents the single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000" dirty="0">
                <a:solidFill>
                  <a:schemeClr val="tx1"/>
                </a:solidFill>
                <a:latin typeface="Raleway" panose="020B0503030101060003" pitchFamily="34" charset="0"/>
                <a:sym typeface="Arial"/>
              </a:rPr>
              <a:t>largest change in the American diet in the last decade.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1000" b="1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</a:rPr>
              <a:t>By </a:t>
            </a:r>
            <a:r>
              <a:rPr lang="uk-UA" sz="1000" b="1" u="sng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  <a:hlinkClick r:id="rId10"/>
              </a:rPr>
              <a:t>MARGOT SANGER-KATZ</a:t>
            </a:r>
            <a:r>
              <a:rPr lang="uk-UA" sz="1000" u="sng" dirty="0">
                <a:solidFill>
                  <a:schemeClr val="tx1"/>
                </a:solidFill>
                <a:latin typeface="Raleway" panose="020B0503030101060003" pitchFamily="34" charset="0"/>
                <a:ea typeface="Calibri"/>
                <a:cs typeface="Calibri"/>
                <a:sym typeface="Calibri"/>
                <a:hlinkClick r:id="rId10"/>
              </a:rPr>
              <a:t>OCT. 2, 2015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740378" y="387184"/>
            <a:ext cx="4724400" cy="400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buSzPct val="25000"/>
            </a:pPr>
            <a:r>
              <a:rPr lang="en-US" sz="2600" b="1" dirty="0">
                <a:solidFill>
                  <a:schemeClr val="tx1"/>
                </a:solidFill>
                <a:latin typeface="Raleway" panose="020B0503030101060003" pitchFamily="34" charset="0"/>
                <a:ea typeface="Lato Black"/>
                <a:cs typeface="Lato Black"/>
                <a:sym typeface="Lato Black"/>
              </a:rPr>
              <a:t>Critical Marketplace Data</a:t>
            </a:r>
            <a:endParaRPr lang="uk-UA" sz="2600" b="1" i="0" strike="noStrike" cap="none" dirty="0">
              <a:solidFill>
                <a:schemeClr val="tx1"/>
              </a:solidFill>
              <a:latin typeface="Raleway" panose="020B05030301010600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456693" y="6929214"/>
            <a:ext cx="3884389" cy="2215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uk-UA" sz="1200" b="0" i="0" dirty="0">
                <a:solidFill>
                  <a:schemeClr val="tx1"/>
                </a:solidFill>
                <a:latin typeface="Raleway" panose="020B0503030101060003" pitchFamily="34" charset="0"/>
                <a:ea typeface="Lato Black"/>
                <a:cs typeface="Lato Black"/>
                <a:sym typeface="Lato Black"/>
              </a:rPr>
              <a:t>Gallup and AB estimate 1/3 of Americans do not drink alcohol</a:t>
            </a: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8312431" y="7275364"/>
            <a:ext cx="1811614" cy="3738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smtClean="0">
                <a:latin typeface="Raleway" panose="020B0503030101060003"/>
              </a:rPr>
              <a:t>CONFIDENTIAL</a:t>
            </a:r>
            <a:endParaRPr lang="en-US" sz="1200" dirty="0">
              <a:latin typeface="Raleway" panose="020B0503030101060003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30103" y="1351934"/>
            <a:ext cx="5029199" cy="171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17298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Helvetica Neue" charset="0"/>
              </a:rPr>
              <a:t>A Nation Of Shrinking Drinkers: Who Wins And Who Loses As Booze Sectors </a:t>
            </a:r>
            <a:r>
              <a:rPr kumimoji="0" lang="x-none" altLang="x-non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Helvetica Neue" charset="0"/>
              </a:rPr>
              <a:t>Contract</a:t>
            </a:r>
            <a:r>
              <a:rPr kumimoji="0" lang="en-US" altLang="x-non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Helvetica Neue" charset="0"/>
              </a:rPr>
              <a:t>	</a:t>
            </a:r>
            <a:r>
              <a:rPr lang="en-US" sz="2000" b="1" dirty="0"/>
              <a:t> </a:t>
            </a:r>
            <a:r>
              <a:rPr lang="en-US" sz="2000" b="1" dirty="0" smtClean="0"/>
              <a:t>				</a:t>
            </a:r>
            <a:r>
              <a:rPr lang="en-US" sz="1000" b="1" dirty="0" smtClean="0"/>
              <a:t>Mark Fritz  </a:t>
            </a:r>
            <a:r>
              <a:rPr lang="en-US" sz="1000" b="1" dirty="0" smtClean="0">
                <a:hlinkClick r:id="rId11"/>
              </a:rPr>
              <a:t>Benzinga</a:t>
            </a:r>
            <a:r>
              <a:rPr lang="en-US" sz="1000" b="1" dirty="0" smtClean="0"/>
              <a:t> </a:t>
            </a:r>
            <a:r>
              <a:rPr lang="en-US" sz="1000" dirty="0" smtClean="0"/>
              <a:t>September </a:t>
            </a:r>
            <a:r>
              <a:rPr lang="en-US" sz="1000" dirty="0"/>
              <a:t>16, 2017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elvetica Neue" charset="0"/>
            </a:endParaRPr>
          </a:p>
        </p:txBody>
      </p:sp>
      <p:pic>
        <p:nvPicPr>
          <p:cNvPr id="1026" name="Picture 2" descr="/var/folders/cg/njsfhx217sd5kln6q9hwftbw0000gn/T/com.microsoft.Powerpoint/WebArchiveCopyPasteTempFiles/spaceball.gif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6" y="1041319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6588" y="7125971"/>
            <a:ext cx="59981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13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096" y="7193156"/>
            <a:ext cx="460306" cy="4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154567" y="706647"/>
            <a:ext cx="746760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lvl="0" algn="ctr">
              <a:buSzPct val="25000"/>
            </a:pPr>
            <a:r>
              <a:rPr lang="en-US" sz="2600" b="1" dirty="0" smtClean="0">
                <a:solidFill>
                  <a:schemeClr val="tx1"/>
                </a:solidFill>
                <a:latin typeface="Raleway" panose="020B0503030101060003" pitchFamily="34" charset="0"/>
              </a:rPr>
              <a:t>The 45% Looking </a:t>
            </a:r>
            <a:r>
              <a:rPr lang="en-US" sz="2600" b="1" dirty="0">
                <a:solidFill>
                  <a:schemeClr val="tx1"/>
                </a:solidFill>
                <a:latin typeface="Raleway" panose="020B0503030101060003" pitchFamily="34" charset="0"/>
              </a:rPr>
              <a:t>For A Difference</a:t>
            </a:r>
            <a:endParaRPr lang="uk-UA" sz="2600" b="1" i="0" strike="noStrike" cap="none" dirty="0">
              <a:solidFill>
                <a:schemeClr val="tx1"/>
              </a:solidFill>
              <a:latin typeface="Raleway" panose="020B0503030101060003" pitchFamily="34" charset="0"/>
              <a:sym typeface="Rokkitt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608212" y="2061275"/>
            <a:ext cx="1251585" cy="3864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Pregnant &amp;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Nursing Mothers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08212" y="5894705"/>
            <a:ext cx="1515056" cy="4298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Athletes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59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In Season/Training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257484" y="2140710"/>
            <a:ext cx="961559" cy="201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Health Kick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478466" y="5848985"/>
            <a:ext cx="740578" cy="4756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8890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Allergic  To Alcohol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601196" y="2137430"/>
            <a:ext cx="1476095" cy="204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Designated Drivers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936323" y="5848985"/>
            <a:ext cx="1040842" cy="4756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6350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People On  Medications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282473" y="2137430"/>
            <a:ext cx="2202221" cy="2045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Just Don’t Feel like It Tonight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482116" y="5848985"/>
            <a:ext cx="1154227" cy="350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95580" marR="5080" lvl="0" indent="-18288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End Of Evening  Transition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587981" y="2048709"/>
            <a:ext cx="1958620" cy="521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624840" marR="5080" lvl="0" indent="-624840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Those In </a:t>
            </a:r>
            <a:r>
              <a:rPr lang="uk-UA" sz="1200" b="1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Recovery</a:t>
            </a:r>
            <a:r>
              <a:rPr lang="en-US" sz="1200" b="1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uk-UA" sz="1200" b="1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And</a:t>
            </a:r>
            <a:r>
              <a:rPr lang="en-US" sz="1200" b="1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 </a:t>
            </a:r>
            <a:r>
              <a:rPr lang="uk-UA" sz="1200" b="1" dirty="0" smtClean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Their  </a:t>
            </a: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Supporters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141296" y="5848985"/>
            <a:ext cx="1165796" cy="4756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07645" marR="5080" lvl="0" indent="-207645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Never Acquired  The Taste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8738447" y="5848985"/>
            <a:ext cx="817031" cy="4756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3810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uk-UA" sz="1200" b="1" dirty="0">
                <a:solidFill>
                  <a:schemeClr val="tx1"/>
                </a:solidFill>
                <a:latin typeface="Raleway" panose="020B0503030101060003" pitchFamily="34" charset="0"/>
                <a:ea typeface="PT Sans"/>
                <a:cs typeface="PT Sans"/>
                <a:sym typeface="PT Sans"/>
              </a:rPr>
              <a:t>Religious  Abstainers</a:t>
            </a:r>
          </a:p>
        </p:txBody>
      </p:sp>
      <p:sp>
        <p:nvSpPr>
          <p:cNvPr id="135" name="Shape 135"/>
          <p:cNvSpPr/>
          <p:nvPr/>
        </p:nvSpPr>
        <p:spPr>
          <a:xfrm>
            <a:off x="1170432" y="512648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170432" y="5932753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7658682" y="5399783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7658682" y="5810832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9096246" y="5185128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9096246" y="57897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6028655" y="5258562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6028655" y="5789753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4398628" y="5126483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4398628" y="5810837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768600" y="499363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768600" y="5907355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395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50" y="3581400"/>
            <a:ext cx="8591106" cy="1179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Shape 148"/>
          <p:cNvCxnSpPr>
            <a:stCxn id="124" idx="2"/>
          </p:cNvCxnSpPr>
          <p:nvPr/>
        </p:nvCxnSpPr>
        <p:spPr>
          <a:xfrm flipH="1">
            <a:off x="1220617" y="2447745"/>
            <a:ext cx="13388" cy="84646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Shape 149"/>
          <p:cNvCxnSpPr/>
          <p:nvPr/>
        </p:nvCxnSpPr>
        <p:spPr>
          <a:xfrm flipH="1">
            <a:off x="4267200" y="2342006"/>
            <a:ext cx="11566" cy="78219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Shape 150"/>
          <p:cNvCxnSpPr/>
          <p:nvPr/>
        </p:nvCxnSpPr>
        <p:spPr>
          <a:xfrm flipH="1">
            <a:off x="6329106" y="2342006"/>
            <a:ext cx="7060" cy="47739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Shape 151"/>
          <p:cNvCxnSpPr/>
          <p:nvPr/>
        </p:nvCxnSpPr>
        <p:spPr>
          <a:xfrm flipH="1">
            <a:off x="2674060" y="2342006"/>
            <a:ext cx="0" cy="32499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Shape 152"/>
          <p:cNvCxnSpPr/>
          <p:nvPr/>
        </p:nvCxnSpPr>
        <p:spPr>
          <a:xfrm flipH="1">
            <a:off x="8613062" y="2584783"/>
            <a:ext cx="9105" cy="61561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Shape 153"/>
          <p:cNvCxnSpPr/>
          <p:nvPr/>
        </p:nvCxnSpPr>
        <p:spPr>
          <a:xfrm>
            <a:off x="9067800" y="5422826"/>
            <a:ext cx="0" cy="36837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Shape 154"/>
          <p:cNvCxnSpPr/>
          <p:nvPr/>
        </p:nvCxnSpPr>
        <p:spPr>
          <a:xfrm>
            <a:off x="7587979" y="5422826"/>
            <a:ext cx="0" cy="36837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Shape 155"/>
          <p:cNvCxnSpPr/>
          <p:nvPr/>
        </p:nvCxnSpPr>
        <p:spPr>
          <a:xfrm>
            <a:off x="6019801" y="4965626"/>
            <a:ext cx="0" cy="82557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Shape 156"/>
          <p:cNvCxnSpPr/>
          <p:nvPr/>
        </p:nvCxnSpPr>
        <p:spPr>
          <a:xfrm>
            <a:off x="4291171" y="5422826"/>
            <a:ext cx="0" cy="36837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Shape 157"/>
          <p:cNvCxnSpPr/>
          <p:nvPr/>
        </p:nvCxnSpPr>
        <p:spPr>
          <a:xfrm>
            <a:off x="2895600" y="4849876"/>
            <a:ext cx="0" cy="94132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Shape 158"/>
          <p:cNvCxnSpPr/>
          <p:nvPr/>
        </p:nvCxnSpPr>
        <p:spPr>
          <a:xfrm>
            <a:off x="1222745" y="4849876"/>
            <a:ext cx="0" cy="94132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Shape 159"/>
          <p:cNvSpPr txBox="1">
            <a:spLocks noGrp="1"/>
          </p:cNvSpPr>
          <p:nvPr>
            <p:ph type="sldNum" idx="4294967295"/>
          </p:nvPr>
        </p:nvSpPr>
        <p:spPr>
          <a:xfrm>
            <a:off x="7320830" y="7412534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uk-UA"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Footer Placeholder 1"/>
          <p:cNvSpPr txBox="1">
            <a:spLocks/>
          </p:cNvSpPr>
          <p:nvPr/>
        </p:nvSpPr>
        <p:spPr>
          <a:xfrm>
            <a:off x="8622167" y="7284082"/>
            <a:ext cx="3201632" cy="3227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Raleway" panose="020B0503030101060003"/>
              </a:rPr>
              <a:t>CONFIDENTIAL</a:t>
            </a:r>
            <a:endParaRPr lang="en-US" sz="1200" dirty="0">
              <a:solidFill>
                <a:prstClr val="black"/>
              </a:solidFill>
              <a:latin typeface="Raleway" panose="020B05030301010600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900" y="7070867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 Imports – US Importer </a:t>
            </a:r>
          </a:p>
          <a:p>
            <a:pPr lvl="0" algn="ctr" defTabSz="65027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belgravia@belgraviaimports.com 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  <a:sym typeface="Wingdings" pitchFamily="2" charset="2"/>
              </a:rPr>
              <a:t>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  <a:hlinkClick r:id="rId4"/>
              </a:rPr>
              <a:t>www.belgraviaimports.com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CD3750"/>
                </a:solidFill>
                <a:latin typeface="Palatino Linotype" pitchFamily="18" charset="0"/>
              </a:rPr>
              <a:t> 1.800.848.1127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451" y="7150741"/>
            <a:ext cx="460306" cy="4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C00000"/>
          </a:solidFill>
        </a:ln>
      </a:spPr>
      <a:bodyPr lIns="0" tIns="0" rIns="0" bIns="0" anchor="t" anchorCtr="0">
        <a:noAutofit/>
      </a:bodyPr>
      <a:lstStyle>
        <a:defPPr marL="0" marR="0" indent="0" algn="l" rtl="0">
          <a:spcBef>
            <a:spcPts val="0"/>
          </a:spcBef>
          <a:buNone/>
          <a:defRPr sz="1800">
            <a:solidFill>
              <a:schemeClr val="dk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170299</TotalTime>
  <Words>845</Words>
  <Application>Microsoft Office PowerPoint</Application>
  <PresentationFormat>Custom</PresentationFormat>
  <Paragraphs>170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1_Custom Design</vt:lpstr>
      <vt:lpstr>Custom Design</vt:lpstr>
      <vt:lpstr>PowerPoint Presentation</vt:lpstr>
      <vt:lpstr>Agenda</vt:lpstr>
      <vt:lpstr>Our Story</vt:lpstr>
      <vt:lpstr>PowerPoint Presentation</vt:lpstr>
      <vt:lpstr>On Trend</vt:lpstr>
      <vt:lpstr>Premium Beverages Are In</vt:lpstr>
      <vt:lpstr>How many consumers are we talking about? </vt:lpstr>
      <vt:lpstr>Critical Marketplace Data</vt:lpstr>
      <vt:lpstr>The 45% Looking For A Difference</vt:lpstr>
      <vt:lpstr>PowerPoint Presentation</vt:lpstr>
      <vt:lpstr>PowerPoint Presentation</vt:lpstr>
      <vt:lpstr>Core Customer Segments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Tami Burton</cp:lastModifiedBy>
  <cp:revision>197</cp:revision>
  <cp:lastPrinted>2018-01-24T22:11:18Z</cp:lastPrinted>
  <dcterms:created xsi:type="dcterms:W3CDTF">2017-06-03T12:15:00Z</dcterms:created>
  <dcterms:modified xsi:type="dcterms:W3CDTF">2018-02-09T15:32:08Z</dcterms:modified>
</cp:coreProperties>
</file>